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258" r:id="rId5"/>
    <p:sldId id="259" r:id="rId6"/>
    <p:sldId id="264" r:id="rId7"/>
    <p:sldId id="263" r:id="rId8"/>
    <p:sldId id="267" r:id="rId9"/>
    <p:sldId id="307" r:id="rId10"/>
    <p:sldId id="295" r:id="rId11"/>
    <p:sldId id="318" r:id="rId12"/>
    <p:sldId id="319" r:id="rId13"/>
    <p:sldId id="302" r:id="rId14"/>
    <p:sldId id="262" r:id="rId15"/>
    <p:sldId id="279" r:id="rId16"/>
    <p:sldId id="291" r:id="rId17"/>
    <p:sldId id="298" r:id="rId18"/>
    <p:sldId id="301" r:id="rId19"/>
    <p:sldId id="299"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DC453F-C31B-4367-B79B-1A9ABD13053D}" v="4" dt="2023-02-14T13:31:17.3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1599" autoAdjust="0"/>
    <p:restoredTop sz="78194" autoAdjust="0"/>
  </p:normalViewPr>
  <p:slideViewPr>
    <p:cSldViewPr snapToGrid="0">
      <p:cViewPr varScale="1">
        <p:scale>
          <a:sx n="51" d="100"/>
          <a:sy n="51" d="100"/>
        </p:scale>
        <p:origin x="1872" y="40"/>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p:scale>
          <a:sx n="80" d="100"/>
          <a:sy n="80" d="100"/>
        </p:scale>
        <p:origin x="2064" y="-158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R, DAVID M CIV USAF AFMC AFLCMC/EZSM, Manufacturing and Quality" userId="f9825538-31b6-46ac-9722-ebb6ece50906" providerId="ADAL" clId="{11DC453F-C31B-4367-B79B-1A9ABD13053D}"/>
    <pc:docChg chg="undo custSel addSld modSld sldOrd">
      <pc:chgData name="KARR, DAVID M CIV USAF AFMC AFLCMC/EZSM, Manufacturing and Quality" userId="f9825538-31b6-46ac-9722-ebb6ece50906" providerId="ADAL" clId="{11DC453F-C31B-4367-B79B-1A9ABD13053D}" dt="2023-02-14T15:19:00.439" v="490" actId="6549"/>
      <pc:docMkLst>
        <pc:docMk/>
      </pc:docMkLst>
      <pc:sldChg chg="ord">
        <pc:chgData name="KARR, DAVID M CIV USAF AFMC AFLCMC/EZSM, Manufacturing and Quality" userId="f9825538-31b6-46ac-9722-ebb6ece50906" providerId="ADAL" clId="{11DC453F-C31B-4367-B79B-1A9ABD13053D}" dt="2023-02-14T13:28:49.621" v="27"/>
        <pc:sldMkLst>
          <pc:docMk/>
          <pc:sldMk cId="245078097" sldId="262"/>
        </pc:sldMkLst>
      </pc:sldChg>
      <pc:sldChg chg="addSp delSp modSp add mod modNotes">
        <pc:chgData name="KARR, DAVID M CIV USAF AFMC AFLCMC/EZSM, Manufacturing and Quality" userId="f9825538-31b6-46ac-9722-ebb6ece50906" providerId="ADAL" clId="{11DC453F-C31B-4367-B79B-1A9ABD13053D}" dt="2023-02-14T15:19:00.439" v="490" actId="6549"/>
        <pc:sldMkLst>
          <pc:docMk/>
          <pc:sldMk cId="3110514311" sldId="263"/>
        </pc:sldMkLst>
        <pc:spChg chg="mod">
          <ac:chgData name="KARR, DAVID M CIV USAF AFMC AFLCMC/EZSM, Manufacturing and Quality" userId="f9825538-31b6-46ac-9722-ebb6ece50906" providerId="ADAL" clId="{11DC453F-C31B-4367-B79B-1A9ABD13053D}" dt="2023-02-14T13:35:34.477" v="61" actId="207"/>
          <ac:spMkLst>
            <pc:docMk/>
            <pc:sldMk cId="3110514311" sldId="263"/>
            <ac:spMk id="3" creationId="{00000000-0000-0000-0000-000000000000}"/>
          </ac:spMkLst>
        </pc:spChg>
        <pc:spChg chg="mod">
          <ac:chgData name="KARR, DAVID M CIV USAF AFMC AFLCMC/EZSM, Manufacturing and Quality" userId="f9825538-31b6-46ac-9722-ebb6ece50906" providerId="ADAL" clId="{11DC453F-C31B-4367-B79B-1A9ABD13053D}" dt="2023-02-14T13:27:29.486" v="0"/>
          <ac:spMkLst>
            <pc:docMk/>
            <pc:sldMk cId="3110514311" sldId="263"/>
            <ac:spMk id="6" creationId="{00000000-0000-0000-0000-000000000000}"/>
          </ac:spMkLst>
        </pc:spChg>
        <pc:picChg chg="add mod">
          <ac:chgData name="KARR, DAVID M CIV USAF AFMC AFLCMC/EZSM, Manufacturing and Quality" userId="f9825538-31b6-46ac-9722-ebb6ece50906" providerId="ADAL" clId="{11DC453F-C31B-4367-B79B-1A9ABD13053D}" dt="2023-02-14T13:31:31.089" v="54" actId="1076"/>
          <ac:picMkLst>
            <pc:docMk/>
            <pc:sldMk cId="3110514311" sldId="263"/>
            <ac:picMk id="4" creationId="{7077D6F9-2713-67C0-1991-CE221C7C693D}"/>
          </ac:picMkLst>
        </pc:picChg>
        <pc:picChg chg="del">
          <ac:chgData name="KARR, DAVID M CIV USAF AFMC AFLCMC/EZSM, Manufacturing and Quality" userId="f9825538-31b6-46ac-9722-ebb6ece50906" providerId="ADAL" clId="{11DC453F-C31B-4367-B79B-1A9ABD13053D}" dt="2023-02-14T13:29:26.271" v="32" actId="478"/>
          <ac:picMkLst>
            <pc:docMk/>
            <pc:sldMk cId="3110514311" sldId="263"/>
            <ac:picMk id="5" creationId="{6A762886-44BC-4028-AEFF-F54CBB630A32}"/>
          </ac:picMkLst>
        </pc:picChg>
        <pc:picChg chg="add mod">
          <ac:chgData name="KARR, DAVID M CIV USAF AFMC AFLCMC/EZSM, Manufacturing and Quality" userId="f9825538-31b6-46ac-9722-ebb6ece50906" providerId="ADAL" clId="{11DC453F-C31B-4367-B79B-1A9ABD13053D}" dt="2023-02-14T13:31:20.730" v="51" actId="1076"/>
          <ac:picMkLst>
            <pc:docMk/>
            <pc:sldMk cId="3110514311" sldId="263"/>
            <ac:picMk id="7" creationId="{109536A4-3D7D-214B-79DC-B23ECAF6902D}"/>
          </ac:picMkLst>
        </pc:picChg>
        <pc:picChg chg="add mod">
          <ac:chgData name="KARR, DAVID M CIV USAF AFMC AFLCMC/EZSM, Manufacturing and Quality" userId="f9825538-31b6-46ac-9722-ebb6ece50906" providerId="ADAL" clId="{11DC453F-C31B-4367-B79B-1A9ABD13053D}" dt="2023-02-14T13:31:39.213" v="57" actId="1076"/>
          <ac:picMkLst>
            <pc:docMk/>
            <pc:sldMk cId="3110514311" sldId="263"/>
            <ac:picMk id="8" creationId="{04D55DC9-09EC-2D5D-3F58-90070353E5D4}"/>
          </ac:picMkLst>
        </pc:picChg>
      </pc:sldChg>
      <pc:sldChg chg="ord">
        <pc:chgData name="KARR, DAVID M CIV USAF AFMC AFLCMC/EZSM, Manufacturing and Quality" userId="f9825538-31b6-46ac-9722-ebb6ece50906" providerId="ADAL" clId="{11DC453F-C31B-4367-B79B-1A9ABD13053D}" dt="2023-02-14T13:28:57.724" v="29"/>
        <pc:sldMkLst>
          <pc:docMk/>
          <pc:sldMk cId="1729863152" sldId="279"/>
        </pc:sldMkLst>
      </pc:sldChg>
      <pc:sldChg chg="ord">
        <pc:chgData name="KARR, DAVID M CIV USAF AFMC AFLCMC/EZSM, Manufacturing and Quality" userId="f9825538-31b6-46ac-9722-ebb6ece50906" providerId="ADAL" clId="{11DC453F-C31B-4367-B79B-1A9ABD13053D}" dt="2023-02-14T13:29:02.918" v="31"/>
        <pc:sldMkLst>
          <pc:docMk/>
          <pc:sldMk cId="1953844415" sldId="291"/>
        </pc:sldMkLst>
      </pc:sldChg>
      <pc:sldChg chg="ord">
        <pc:chgData name="KARR, DAVID M CIV USAF AFMC AFLCMC/EZSM, Manufacturing and Quality" userId="f9825538-31b6-46ac-9722-ebb6ece50906" providerId="ADAL" clId="{11DC453F-C31B-4367-B79B-1A9ABD13053D}" dt="2023-02-14T13:29:56.086" v="37"/>
        <pc:sldMkLst>
          <pc:docMk/>
          <pc:sldMk cId="2048507366" sldId="298"/>
        </pc:sldMkLst>
      </pc:sldChg>
      <pc:sldChg chg="ord">
        <pc:chgData name="KARR, DAVID M CIV USAF AFMC AFLCMC/EZSM, Manufacturing and Quality" userId="f9825538-31b6-46ac-9722-ebb6ece50906" providerId="ADAL" clId="{11DC453F-C31B-4367-B79B-1A9ABD13053D}" dt="2023-02-14T13:31:55.920" v="59"/>
        <pc:sldMkLst>
          <pc:docMk/>
          <pc:sldMk cId="2869952624" sldId="299"/>
        </pc:sldMkLst>
      </pc:sldChg>
      <pc:sldChg chg="ord">
        <pc:chgData name="KARR, DAVID M CIV USAF AFMC AFLCMC/EZSM, Manufacturing and Quality" userId="f9825538-31b6-46ac-9722-ebb6ece50906" providerId="ADAL" clId="{11DC453F-C31B-4367-B79B-1A9ABD13053D}" dt="2023-02-14T13:30:52.103" v="49"/>
        <pc:sldMkLst>
          <pc:docMk/>
          <pc:sldMk cId="4005545119" sldId="301"/>
        </pc:sldMkLst>
      </pc:sldChg>
      <pc:sldChg chg="ord">
        <pc:chgData name="KARR, DAVID M CIV USAF AFMC AFLCMC/EZSM, Manufacturing and Quality" userId="f9825538-31b6-46ac-9722-ebb6ece50906" providerId="ADAL" clId="{11DC453F-C31B-4367-B79B-1A9ABD13053D}" dt="2023-02-14T13:27:54.837" v="2"/>
        <pc:sldMkLst>
          <pc:docMk/>
          <pc:sldMk cId="2798794861" sldId="302"/>
        </pc:sldMkLst>
      </pc:sldChg>
      <pc:sldChg chg="addSp delSp modSp add mod modNotesTx">
        <pc:chgData name="KARR, DAVID M CIV USAF AFMC AFLCMC/EZSM, Manufacturing and Quality" userId="f9825538-31b6-46ac-9722-ebb6ece50906" providerId="ADAL" clId="{11DC453F-C31B-4367-B79B-1A9ABD13053D}" dt="2023-02-14T13:28:40.529" v="25" actId="5793"/>
        <pc:sldMkLst>
          <pc:docMk/>
          <pc:sldMk cId="3244816393" sldId="319"/>
        </pc:sldMkLst>
        <pc:spChg chg="mod">
          <ac:chgData name="KARR, DAVID M CIV USAF AFMC AFLCMC/EZSM, Manufacturing and Quality" userId="f9825538-31b6-46ac-9722-ebb6ece50906" providerId="ADAL" clId="{11DC453F-C31B-4367-B79B-1A9ABD13053D}" dt="2023-02-14T13:28:30.756" v="23" actId="20577"/>
          <ac:spMkLst>
            <pc:docMk/>
            <pc:sldMk cId="3244816393" sldId="319"/>
            <ac:spMk id="2" creationId="{00000000-0000-0000-0000-000000000000}"/>
          </ac:spMkLst>
        </pc:spChg>
        <pc:spChg chg="del">
          <ac:chgData name="KARR, DAVID M CIV USAF AFMC AFLCMC/EZSM, Manufacturing and Quality" userId="f9825538-31b6-46ac-9722-ebb6ece50906" providerId="ADAL" clId="{11DC453F-C31B-4367-B79B-1A9ABD13053D}" dt="2023-02-14T13:28:10.107" v="5" actId="478"/>
          <ac:spMkLst>
            <pc:docMk/>
            <pc:sldMk cId="3244816393" sldId="319"/>
            <ac:spMk id="3" creationId="{00000000-0000-0000-0000-000000000000}"/>
          </ac:spMkLst>
        </pc:spChg>
        <pc:spChg chg="del">
          <ac:chgData name="KARR, DAVID M CIV USAF AFMC AFLCMC/EZSM, Manufacturing and Quality" userId="f9825538-31b6-46ac-9722-ebb6ece50906" providerId="ADAL" clId="{11DC453F-C31B-4367-B79B-1A9ABD13053D}" dt="2023-02-14T13:28:08.328" v="4" actId="478"/>
          <ac:spMkLst>
            <pc:docMk/>
            <pc:sldMk cId="3244816393" sldId="319"/>
            <ac:spMk id="4" creationId="{4C060DB1-415E-A840-690F-5564A321D7A6}"/>
          </ac:spMkLst>
        </pc:spChg>
        <pc:spChg chg="add del mod">
          <ac:chgData name="KARR, DAVID M CIV USAF AFMC AFLCMC/EZSM, Manufacturing and Quality" userId="f9825538-31b6-46ac-9722-ebb6ece50906" providerId="ADAL" clId="{11DC453F-C31B-4367-B79B-1A9ABD13053D}" dt="2023-02-14T13:28:11.702" v="6" actId="478"/>
          <ac:spMkLst>
            <pc:docMk/>
            <pc:sldMk cId="3244816393" sldId="319"/>
            <ac:spMk id="6" creationId="{F16CB53B-78C8-F3DA-4BF9-2DE99230897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6FD3F3-07B9-4982-A340-54480AD7F552}" type="datetimeFigureOut">
              <a:rPr lang="en-US" smtClean="0"/>
              <a:t>2/14/2023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B8462F-D26D-4741-BD04-25FADB9CAADF}" type="slidenum">
              <a:rPr lang="en-US" smtClean="0"/>
              <a:t>‹#›</a:t>
            </a:fld>
            <a:endParaRPr lang="en-US"/>
          </a:p>
        </p:txBody>
      </p:sp>
    </p:spTree>
    <p:extLst>
      <p:ext uri="{BB962C8B-B14F-4D97-AF65-F5344CB8AC3E}">
        <p14:creationId xmlns:p14="http://schemas.microsoft.com/office/powerpoint/2010/main" val="3392944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presentation is intended to serve as an executive level overview of Manufacturing Readiness Levels (MRLs) and MRL Assessments.</a:t>
            </a:r>
          </a:p>
        </p:txBody>
      </p:sp>
      <p:sp>
        <p:nvSpPr>
          <p:cNvPr id="4" name="Slide Number Placeholder 3"/>
          <p:cNvSpPr>
            <a:spLocks noGrp="1"/>
          </p:cNvSpPr>
          <p:nvPr>
            <p:ph type="sldNum" sz="quarter" idx="5"/>
          </p:nvPr>
        </p:nvSpPr>
        <p:spPr/>
        <p:txBody>
          <a:bodyPr/>
          <a:lstStyle/>
          <a:p>
            <a:fld id="{4CB8462F-D26D-4741-BD04-25FADB9CAADF}" type="slidenum">
              <a:rPr lang="en-US" smtClean="0"/>
              <a:t>1</a:t>
            </a:fld>
            <a:endParaRPr lang="en-US"/>
          </a:p>
        </p:txBody>
      </p:sp>
    </p:spTree>
    <p:extLst>
      <p:ext uri="{BB962C8B-B14F-4D97-AF65-F5344CB8AC3E}">
        <p14:creationId xmlns:p14="http://schemas.microsoft.com/office/powerpoint/2010/main" val="2437304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major areas that MRLs evaluate are called “Threads.”</a:t>
            </a:r>
          </a:p>
          <a:p>
            <a:pPr marL="171450" indent="-171450">
              <a:buFont typeface="Arial" panose="020B0604020202020204" pitchFamily="34" charset="0"/>
              <a:buChar char="•"/>
            </a:pPr>
            <a:r>
              <a:rPr lang="en-US" dirty="0"/>
              <a:t>These threads cover the most important topics that must be assessed to determine manufacturing maturity.</a:t>
            </a:r>
          </a:p>
        </p:txBody>
      </p:sp>
      <p:sp>
        <p:nvSpPr>
          <p:cNvPr id="4" name="Slide Number Placeholder 3"/>
          <p:cNvSpPr>
            <a:spLocks noGrp="1"/>
          </p:cNvSpPr>
          <p:nvPr>
            <p:ph type="sldNum" sz="quarter" idx="5"/>
          </p:nvPr>
        </p:nvSpPr>
        <p:spPr/>
        <p:txBody>
          <a:bodyPr/>
          <a:lstStyle/>
          <a:p>
            <a:fld id="{4CB8462F-D26D-4741-BD04-25FADB9CAADF}" type="slidenum">
              <a:rPr lang="en-US" smtClean="0"/>
              <a:t>10</a:t>
            </a:fld>
            <a:endParaRPr lang="en-US"/>
          </a:p>
        </p:txBody>
      </p:sp>
    </p:spTree>
    <p:extLst>
      <p:ext uri="{BB962C8B-B14F-4D97-AF65-F5344CB8AC3E}">
        <p14:creationId xmlns:p14="http://schemas.microsoft.com/office/powerpoint/2010/main" val="3337791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All parties must use these terms in conducting the MRL Assessments.  They provide consistent definitions for maturity levels</a:t>
            </a:r>
          </a:p>
          <a:p>
            <a:pPr marL="171450" indent="-171450">
              <a:buFont typeface="Arial" panose="020B0604020202020204" pitchFamily="34" charset="0"/>
              <a:buChar char="•"/>
            </a:pPr>
            <a:r>
              <a:rPr lang="en-US" dirty="0"/>
              <a:t>Laboratory Environment</a:t>
            </a:r>
          </a:p>
          <a:p>
            <a:pPr marL="628650" lvl="1" indent="-171450">
              <a:buFont typeface="Arial" panose="020B0604020202020204" pitchFamily="34" charset="0"/>
              <a:buChar char="•"/>
            </a:pPr>
            <a:r>
              <a:rPr lang="en-US" dirty="0"/>
              <a:t>Results should be used to assess producibility, manufacturability, and new equipment, processes, and procedures</a:t>
            </a:r>
          </a:p>
          <a:p>
            <a:pPr marL="171450" indent="-171450">
              <a:buFont typeface="Arial" panose="020B0604020202020204" pitchFamily="34" charset="0"/>
              <a:buChar char="•"/>
            </a:pPr>
            <a:r>
              <a:rPr lang="en-US" dirty="0"/>
              <a:t>Production relevant</a:t>
            </a:r>
          </a:p>
          <a:p>
            <a:pPr marL="628650" lvl="1" indent="-171450">
              <a:buFont typeface="Arial" panose="020B0604020202020204" pitchFamily="34" charset="0"/>
              <a:buChar char="•"/>
            </a:pPr>
            <a:r>
              <a:rPr lang="en-US" dirty="0"/>
              <a:t>Minimum reliance on laboratory resources </a:t>
            </a:r>
          </a:p>
          <a:p>
            <a:pPr marL="628650" lvl="1" indent="-171450">
              <a:buFont typeface="Arial" panose="020B0604020202020204" pitchFamily="34" charset="0"/>
              <a:buChar char="•"/>
            </a:pPr>
            <a:r>
              <a:rPr lang="en-US" dirty="0"/>
              <a:t>Must be an indication of how the contractor(s) intend to achieve the requirements in a production representative and pilot environments. </a:t>
            </a:r>
          </a:p>
          <a:p>
            <a:pPr marL="171450" indent="-171450">
              <a:buFont typeface="Arial" panose="020B0604020202020204" pitchFamily="34" charset="0"/>
              <a:buChar char="•"/>
            </a:pPr>
            <a:r>
              <a:rPr lang="en-US" dirty="0"/>
              <a:t>Production representative </a:t>
            </a:r>
          </a:p>
          <a:p>
            <a:pPr marL="628650" lvl="1" indent="-171450">
              <a:buFont typeface="Arial" panose="020B0604020202020204" pitchFamily="34" charset="0"/>
              <a:buChar char="•"/>
            </a:pPr>
            <a:r>
              <a:rPr lang="en-US" dirty="0"/>
              <a:t>Production personnel, equipment, processes, and materials that will be present on the pilot line should be used whenever possible. </a:t>
            </a:r>
          </a:p>
          <a:p>
            <a:pPr marL="628650" lvl="1" indent="-171450">
              <a:buFont typeface="Arial" panose="020B0604020202020204" pitchFamily="34" charset="0"/>
              <a:buChar char="•"/>
            </a:pPr>
            <a:r>
              <a:rPr lang="en-US" dirty="0"/>
              <a:t>High-quality work instructions and tooling should be in place; </a:t>
            </a:r>
          </a:p>
          <a:p>
            <a:pPr marL="628650" lvl="1" indent="-171450">
              <a:buFont typeface="Arial" panose="020B0604020202020204" pitchFamily="34" charset="0"/>
              <a:buChar char="•"/>
            </a:pPr>
            <a:r>
              <a:rPr lang="en-US" dirty="0"/>
              <a:t>No reliance on a laboratory environment or personnel. </a:t>
            </a:r>
          </a:p>
          <a:p>
            <a:pPr marL="171450" indent="-171450">
              <a:buFont typeface="Arial" panose="020B0604020202020204" pitchFamily="34" charset="0"/>
              <a:buChar char="•"/>
            </a:pPr>
            <a:r>
              <a:rPr lang="en-US" dirty="0"/>
              <a:t>Pilot line</a:t>
            </a:r>
          </a:p>
          <a:p>
            <a:pPr marL="628650" lvl="1" indent="-171450">
              <a:buFont typeface="Arial" panose="020B0604020202020204" pitchFamily="34" charset="0"/>
              <a:buChar char="•"/>
            </a:pPr>
            <a:r>
              <a:rPr lang="en-US" dirty="0"/>
              <a:t>Required to meet design requirements in low rate production. </a:t>
            </a:r>
          </a:p>
          <a:p>
            <a:pPr marL="628650" lvl="1" indent="-171450">
              <a:buFont typeface="Arial" panose="020B0604020202020204" pitchFamily="34" charset="0"/>
              <a:buChar char="•"/>
            </a:pPr>
            <a:r>
              <a:rPr lang="en-US" dirty="0"/>
              <a:t>To the maximum extent practical, the pilot line should use full rate production processes. </a:t>
            </a:r>
          </a:p>
          <a:p>
            <a:pPr marL="171450" indent="-171450">
              <a:buFont typeface="Arial" panose="020B0604020202020204" pitchFamily="34" charset="0"/>
              <a:buChar char="•"/>
            </a:pPr>
            <a:r>
              <a:rPr lang="en-US" dirty="0"/>
              <a:t>Production line </a:t>
            </a:r>
          </a:p>
          <a:p>
            <a:pPr marL="628650" lvl="1" indent="-171450">
              <a:buFont typeface="Arial" panose="020B0604020202020204" pitchFamily="34" charset="0"/>
              <a:buChar char="•"/>
            </a:pPr>
            <a:r>
              <a:rPr lang="en-US" dirty="0"/>
              <a:t>Must meet design requirements utilizing manufacturing processes and procedures that are under control </a:t>
            </a:r>
          </a:p>
          <a:p>
            <a:pPr marL="628650" lvl="1" indent="-171450">
              <a:buFont typeface="Arial" panose="020B0604020202020204" pitchFamily="34" charset="0"/>
              <a:buChar char="•"/>
            </a:pPr>
            <a:r>
              <a:rPr lang="en-US" dirty="0"/>
              <a:t>Must be capable of meeting required rate and quantities.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CB8462F-D26D-4741-BD04-25FADB9CAADF}" type="slidenum">
              <a:rPr lang="en-US" smtClean="0"/>
              <a:t>11</a:t>
            </a:fld>
            <a:endParaRPr lang="en-US"/>
          </a:p>
        </p:txBody>
      </p:sp>
    </p:spTree>
    <p:extLst>
      <p:ext uri="{BB962C8B-B14F-4D97-AF65-F5344CB8AC3E}">
        <p14:creationId xmlns:p14="http://schemas.microsoft.com/office/powerpoint/2010/main" val="2106820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Prior to the on-site review, a proven best practice is to have the organization being reviewed conduct their own self-assessment prior to the on-site assessment.</a:t>
            </a:r>
          </a:p>
          <a:p>
            <a:pPr marL="171450" indent="-171450">
              <a:buFont typeface="Arial" panose="020B0604020202020204" pitchFamily="34" charset="0"/>
              <a:buChar char="•"/>
            </a:pPr>
            <a:r>
              <a:rPr lang="en-US" dirty="0"/>
              <a:t>This self-assessment should be provided to the customer team for review prior to going on-site within an agreed-to time between the customer and supplier.  This enables the team to become familiar with potential risks and ensures the organization being reviewed understands the MRL criteria and process.  As a result, the on-site review should be much more effective and efficient.  </a:t>
            </a:r>
          </a:p>
          <a:p>
            <a:pPr marL="171450" indent="-171450">
              <a:buFont typeface="Arial" panose="020B0604020202020204" pitchFamily="34" charset="0"/>
              <a:buChar char="•"/>
            </a:pPr>
            <a:r>
              <a:rPr lang="en-US" dirty="0"/>
              <a:t>Once on-site, the company should provide an overview of the company, walk the team through their assessment, and conduct a tour of their facilities.</a:t>
            </a:r>
          </a:p>
          <a:p>
            <a:pPr marL="171450" indent="-171450">
              <a:buFont typeface="Arial" panose="020B0604020202020204" pitchFamily="34" charset="0"/>
              <a:buChar char="•"/>
            </a:pPr>
            <a:r>
              <a:rPr lang="en-US" dirty="0"/>
              <a:t>This is also the time for the team to examine objective evidence that the criteria have been met.</a:t>
            </a:r>
          </a:p>
          <a:p>
            <a:pPr marL="171450" indent="-171450">
              <a:buFont typeface="Arial" panose="020B0604020202020204" pitchFamily="34" charset="0"/>
              <a:buChar char="•"/>
            </a:pPr>
            <a:r>
              <a:rPr lang="en-US" dirty="0"/>
              <a:t>Once shortfalls against the target MRL have been identified, the customer and supplier can begin discussing strategies for the Manufacturing Maturation Plans to address the risks. </a:t>
            </a:r>
          </a:p>
          <a:p>
            <a:endParaRPr lang="en-US" dirty="0"/>
          </a:p>
          <a:p>
            <a:endParaRPr lang="en-US" dirty="0"/>
          </a:p>
        </p:txBody>
      </p:sp>
      <p:sp>
        <p:nvSpPr>
          <p:cNvPr id="4" name="Slide Number Placeholder 3"/>
          <p:cNvSpPr>
            <a:spLocks noGrp="1"/>
          </p:cNvSpPr>
          <p:nvPr>
            <p:ph type="sldNum" sz="quarter" idx="5"/>
          </p:nvPr>
        </p:nvSpPr>
        <p:spPr/>
        <p:txBody>
          <a:bodyPr/>
          <a:lstStyle/>
          <a:p>
            <a:fld id="{4CB8462F-D26D-4741-BD04-25FADB9CAADF}" type="slidenum">
              <a:rPr lang="en-US" smtClean="0"/>
              <a:t>12</a:t>
            </a:fld>
            <a:endParaRPr lang="en-US"/>
          </a:p>
        </p:txBody>
      </p:sp>
    </p:spTree>
    <p:extLst>
      <p:ext uri="{BB962C8B-B14F-4D97-AF65-F5344CB8AC3E}">
        <p14:creationId xmlns:p14="http://schemas.microsoft.com/office/powerpoint/2010/main" val="2427244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key output of the MRL assessment are the Manufacturing Maturation Plans for areas in which the actual MRL do not meet the target MRL.</a:t>
            </a:r>
          </a:p>
          <a:p>
            <a:pPr marL="171450" indent="-171450">
              <a:buFont typeface="Arial" panose="020B0604020202020204" pitchFamily="34" charset="0"/>
              <a:buChar char="•"/>
            </a:pPr>
            <a:r>
              <a:rPr lang="en-US" dirty="0"/>
              <a:t>The MMPs describe how the target MRL will be met and what activities and resources it will take to accomplish that.</a:t>
            </a:r>
          </a:p>
          <a:p>
            <a:pPr marL="171450" indent="-171450">
              <a:buFont typeface="Arial" panose="020B0604020202020204" pitchFamily="34" charset="0"/>
              <a:buChar char="•"/>
            </a:pPr>
            <a:r>
              <a:rPr lang="en-US" dirty="0"/>
              <a:t>When addressing the activities needed to reach the MRL target, consider including:</a:t>
            </a:r>
          </a:p>
          <a:p>
            <a:pPr marL="628650" lvl="1" indent="-171450">
              <a:buFont typeface="Arial" panose="020B0604020202020204" pitchFamily="34" charset="0"/>
              <a:buChar char="•"/>
            </a:pPr>
            <a:r>
              <a:rPr lang="en-US" dirty="0"/>
              <a:t>What areas were short of the target MRL and why?</a:t>
            </a:r>
          </a:p>
          <a:p>
            <a:pPr marL="628650" lvl="1" indent="-171450">
              <a:buFont typeface="Arial" panose="020B0604020202020204" pitchFamily="34" charset="0"/>
              <a:buChar char="•"/>
            </a:pPr>
            <a:r>
              <a:rPr lang="en-US" dirty="0"/>
              <a:t>What needs to be done to reach target MRL</a:t>
            </a:r>
          </a:p>
          <a:p>
            <a:pPr marL="628650" lvl="1" indent="-171450">
              <a:buFont typeface="Arial" panose="020B0604020202020204" pitchFamily="34" charset="0"/>
              <a:buChar char="•"/>
            </a:pPr>
            <a:r>
              <a:rPr lang="en-US" dirty="0"/>
              <a:t>What is the risk associated with not meeting the target MRL</a:t>
            </a:r>
          </a:p>
          <a:p>
            <a:pPr marL="171450" indent="-171450">
              <a:buFont typeface="Arial" panose="020B0604020202020204" pitchFamily="34" charset="0"/>
              <a:buChar char="•"/>
            </a:pPr>
            <a:r>
              <a:rPr lang="en-US" dirty="0"/>
              <a:t>Address the anticipated schedule and costs in the MMP</a:t>
            </a:r>
          </a:p>
          <a:p>
            <a:pPr marL="171450" indent="-171450">
              <a:buFont typeface="Arial" panose="020B0604020202020204" pitchFamily="34" charset="0"/>
              <a:buChar char="•"/>
            </a:pPr>
            <a:r>
              <a:rPr lang="en-US" dirty="0"/>
              <a:t>Milestone Decision Authorities (and Program Managers) evaluate the risk as assessed in conjunction with the MMP to determine whether or not to proceed to the next milestone</a:t>
            </a:r>
          </a:p>
          <a:p>
            <a:pPr marL="628650" lvl="1" indent="-171450">
              <a:buFont typeface="Arial" panose="020B0604020202020204" pitchFamily="34" charset="0"/>
              <a:buChar char="•"/>
            </a:pPr>
            <a:r>
              <a:rPr lang="en-US" dirty="0"/>
              <a:t>MRAs provide a risk-based assessment of the program’s </a:t>
            </a:r>
            <a:r>
              <a:rPr lang="en-US" i="1" dirty="0"/>
              <a:t>READINESS </a:t>
            </a:r>
            <a:r>
              <a:rPr lang="en-US" dirty="0"/>
              <a:t>to </a:t>
            </a:r>
            <a:r>
              <a:rPr lang="en-US" i="1" dirty="0"/>
              <a:t>MANUFACTURE</a:t>
            </a:r>
            <a:r>
              <a:rPr lang="en-US" dirty="0"/>
              <a:t> and </a:t>
            </a:r>
            <a:r>
              <a:rPr lang="en-US" i="1" dirty="0"/>
              <a:t>PRODUCE</a:t>
            </a:r>
            <a:r>
              <a:rPr lang="en-US" dirty="0"/>
              <a:t> to its intended design</a:t>
            </a:r>
          </a:p>
          <a:p>
            <a:pPr marL="628650" lvl="1" indent="-171450">
              <a:buFont typeface="Arial" panose="020B0604020202020204" pitchFamily="34" charset="0"/>
              <a:buChar char="•"/>
            </a:pPr>
            <a:r>
              <a:rPr lang="en-US" dirty="0"/>
              <a:t>MRAs provide </a:t>
            </a:r>
            <a:r>
              <a:rPr lang="en-US" i="1" u="sng" dirty="0"/>
              <a:t>INSIGHT, NOT OVERSIGHT</a:t>
            </a:r>
            <a:r>
              <a:rPr lang="en-US" dirty="0"/>
              <a:t>—they are not a report card</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CB8462F-D26D-4741-BD04-25FADB9CAADF}" type="slidenum">
              <a:rPr lang="en-US" smtClean="0"/>
              <a:t>13</a:t>
            </a:fld>
            <a:endParaRPr lang="en-US"/>
          </a:p>
        </p:txBody>
      </p:sp>
    </p:spTree>
    <p:extLst>
      <p:ext uri="{BB962C8B-B14F-4D97-AF65-F5344CB8AC3E}">
        <p14:creationId xmlns:p14="http://schemas.microsoft.com/office/powerpoint/2010/main" val="2443494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MRL Body of Knowledge consists of three primary documents:  The MRL </a:t>
            </a:r>
            <a:r>
              <a:rPr lang="en-US" dirty="0" err="1"/>
              <a:t>Deskbook</a:t>
            </a:r>
            <a:r>
              <a:rPr lang="en-US" dirty="0"/>
              <a:t>, the Criteria Matrix, and the User’s Guide.  These can all be found at the website: dodmrl.org</a:t>
            </a:r>
          </a:p>
          <a:p>
            <a:pPr marL="171450" indent="-171450">
              <a:buFont typeface="Arial" panose="020B0604020202020204" pitchFamily="34" charset="0"/>
              <a:buChar char="•"/>
            </a:pPr>
            <a:r>
              <a:rPr lang="en-US" dirty="0"/>
              <a:t>The first of these documents is the MRL </a:t>
            </a:r>
            <a:r>
              <a:rPr lang="en-US" dirty="0" err="1"/>
              <a:t>Deskbook</a:t>
            </a:r>
            <a:r>
              <a:rPr lang="en-US" dirty="0"/>
              <a:t>.  This is published by OSD and the MRL Working Group, which is chartered by the Joint Defense Manufacturing Technology Panel.</a:t>
            </a:r>
          </a:p>
          <a:p>
            <a:pPr marL="628650" lvl="1" indent="-171450">
              <a:buFont typeface="Arial" panose="020B0604020202020204" pitchFamily="34" charset="0"/>
              <a:buChar char="•"/>
            </a:pPr>
            <a:r>
              <a:rPr lang="en-US" dirty="0"/>
              <a:t>It explains what MRLs are, defines key terms, describes how to conduct MRL assessments, and provides contractual language and tailoring guidelines.</a:t>
            </a:r>
          </a:p>
          <a:p>
            <a:pPr marL="628650" lvl="1" indent="-171450">
              <a:buFont typeface="Arial" panose="020B0604020202020204" pitchFamily="34" charset="0"/>
              <a:buChar char="•"/>
            </a:pPr>
            <a:r>
              <a:rPr lang="en-US" dirty="0"/>
              <a:t>The </a:t>
            </a:r>
            <a:r>
              <a:rPr lang="en-US" dirty="0" err="1"/>
              <a:t>Deskbook</a:t>
            </a:r>
            <a:r>
              <a:rPr lang="en-US" dirty="0"/>
              <a:t> is updated regularly to incorporate evolving DoD policies, process improvements, and lessons learned.</a:t>
            </a:r>
          </a:p>
        </p:txBody>
      </p:sp>
      <p:sp>
        <p:nvSpPr>
          <p:cNvPr id="4" name="Slide Number Placeholder 3"/>
          <p:cNvSpPr>
            <a:spLocks noGrp="1"/>
          </p:cNvSpPr>
          <p:nvPr>
            <p:ph type="sldNum" sz="quarter" idx="5"/>
          </p:nvPr>
        </p:nvSpPr>
        <p:spPr/>
        <p:txBody>
          <a:bodyPr/>
          <a:lstStyle/>
          <a:p>
            <a:fld id="{4CB8462F-D26D-4741-BD04-25FADB9CAADF}" type="slidenum">
              <a:rPr lang="en-US" smtClean="0"/>
              <a:t>14</a:t>
            </a:fld>
            <a:endParaRPr lang="en-US"/>
          </a:p>
        </p:txBody>
      </p:sp>
    </p:spTree>
    <p:extLst>
      <p:ext uri="{BB962C8B-B14F-4D97-AF65-F5344CB8AC3E}">
        <p14:creationId xmlns:p14="http://schemas.microsoft.com/office/powerpoint/2010/main" val="3318908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core of the MRL process is the MRL Criteria Matrix. It is the basis upon which MRL assessments are conducted.  This chart depicts an excerpt of the matrix.</a:t>
            </a:r>
          </a:p>
          <a:p>
            <a:pPr marL="171450" indent="-171450">
              <a:buFont typeface="Arial" panose="020B0604020202020204" pitchFamily="34" charset="0"/>
              <a:buChar char="•"/>
            </a:pPr>
            <a:r>
              <a:rPr lang="en-US" dirty="0"/>
              <a:t>The threads to be assessed are in the left column.</a:t>
            </a:r>
          </a:p>
          <a:p>
            <a:pPr marL="171450" indent="-171450">
              <a:buFont typeface="Arial" panose="020B0604020202020204" pitchFamily="34" charset="0"/>
              <a:buChar char="•"/>
            </a:pPr>
            <a:r>
              <a:rPr lang="en-US" dirty="0"/>
              <a:t>Across the top are the product lifecycle phases and major program milestones.</a:t>
            </a:r>
          </a:p>
          <a:p>
            <a:pPr marL="171450" indent="-171450">
              <a:buFont typeface="Arial" panose="020B0604020202020204" pitchFamily="34" charset="0"/>
              <a:buChar char="•"/>
            </a:pPr>
            <a:r>
              <a:rPr lang="en-US" dirty="0"/>
              <a:t>The criteria for each thread are in the body of the matrix, with the criteria reflecting expectations of increasing maturity going from left to right.</a:t>
            </a:r>
          </a:p>
          <a:p>
            <a:pPr marL="171450" indent="-171450">
              <a:buFont typeface="Arial" panose="020B0604020202020204" pitchFamily="34" charset="0"/>
              <a:buChar char="•"/>
            </a:pPr>
            <a:r>
              <a:rPr lang="en-US" dirty="0"/>
              <a:t>This matrix can be found as a stand-alone file at dodmrl.org or as part of the MRL User’s Guide file, also at that same website.</a:t>
            </a:r>
          </a:p>
        </p:txBody>
      </p:sp>
      <p:sp>
        <p:nvSpPr>
          <p:cNvPr id="4" name="Slide Number Placeholder 3"/>
          <p:cNvSpPr>
            <a:spLocks noGrp="1"/>
          </p:cNvSpPr>
          <p:nvPr>
            <p:ph type="sldNum" sz="quarter" idx="5"/>
          </p:nvPr>
        </p:nvSpPr>
        <p:spPr/>
        <p:txBody>
          <a:bodyPr/>
          <a:lstStyle/>
          <a:p>
            <a:fld id="{4CB8462F-D26D-4741-BD04-25FADB9CAADF}" type="slidenum">
              <a:rPr lang="en-US" smtClean="0"/>
              <a:t>15</a:t>
            </a:fld>
            <a:endParaRPr lang="en-US"/>
          </a:p>
        </p:txBody>
      </p:sp>
    </p:spTree>
    <p:extLst>
      <p:ext uri="{BB962C8B-B14F-4D97-AF65-F5344CB8AC3E}">
        <p14:creationId xmlns:p14="http://schemas.microsoft.com/office/powerpoint/2010/main" val="257249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MRL User’s Guide is an Excel Spreadsheet that contains numerous useful tools.</a:t>
            </a:r>
          </a:p>
          <a:p>
            <a:pPr marL="171450" indent="-171450">
              <a:buFont typeface="Arial" panose="020B0604020202020204" pitchFamily="34" charset="0"/>
              <a:buChar char="•"/>
            </a:pPr>
            <a:r>
              <a:rPr lang="en-US" dirty="0"/>
              <a:t>The User’s Guide has a printable Criteria Matrix and a questionnaire that takes each criteria and puts them in the form of a question.  The questionnaire can be sorted by thread and by MRL level and can serve as the starting point for tailoring the list of questions to be addressed.</a:t>
            </a:r>
          </a:p>
          <a:p>
            <a:pPr marL="171450" indent="-171450">
              <a:buFont typeface="Arial" panose="020B0604020202020204" pitchFamily="34" charset="0"/>
              <a:buChar char="•"/>
            </a:pPr>
            <a:r>
              <a:rPr lang="en-US" dirty="0"/>
              <a:t>The Guide also has a version of the MRL matrix where every cell is a link to a pop-up guide for that specific cell and criteria.  </a:t>
            </a:r>
          </a:p>
          <a:p>
            <a:pPr marL="171450" indent="-171450">
              <a:buFont typeface="Arial" panose="020B0604020202020204" pitchFamily="34" charset="0"/>
              <a:buChar char="•"/>
            </a:pPr>
            <a:r>
              <a:rPr lang="en-US" dirty="0"/>
              <a:t>The pop-up guidance contains a description of the purpose of the criteria; reference sources; examples of potential artifacts that can be used to show objective evidence the criteria has been met; additional questions that can be asked to delve deeper; and lessons learned on the topic being assessed.</a:t>
            </a:r>
          </a:p>
          <a:p>
            <a:endParaRPr lang="en-US" dirty="0"/>
          </a:p>
          <a:p>
            <a:endParaRPr lang="en-US" dirty="0"/>
          </a:p>
        </p:txBody>
      </p:sp>
      <p:sp>
        <p:nvSpPr>
          <p:cNvPr id="4" name="Slide Number Placeholder 3"/>
          <p:cNvSpPr>
            <a:spLocks noGrp="1"/>
          </p:cNvSpPr>
          <p:nvPr>
            <p:ph type="sldNum" sz="quarter" idx="5"/>
          </p:nvPr>
        </p:nvSpPr>
        <p:spPr/>
        <p:txBody>
          <a:bodyPr/>
          <a:lstStyle/>
          <a:p>
            <a:fld id="{4CB8462F-D26D-4741-BD04-25FADB9CAADF}" type="slidenum">
              <a:rPr lang="en-US" smtClean="0"/>
              <a:t>16</a:t>
            </a:fld>
            <a:endParaRPr lang="en-US"/>
          </a:p>
        </p:txBody>
      </p:sp>
    </p:spTree>
    <p:extLst>
      <p:ext uri="{BB962C8B-B14F-4D97-AF65-F5344CB8AC3E}">
        <p14:creationId xmlns:p14="http://schemas.microsoft.com/office/powerpoint/2010/main" val="1193010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MRLs are a common language to assess and communicate the level of manufacturing maturity and a tool to identify risks.</a:t>
            </a:r>
          </a:p>
        </p:txBody>
      </p:sp>
      <p:sp>
        <p:nvSpPr>
          <p:cNvPr id="4" name="Slide Number Placeholder 3"/>
          <p:cNvSpPr>
            <a:spLocks noGrp="1"/>
          </p:cNvSpPr>
          <p:nvPr>
            <p:ph type="sldNum" sz="quarter" idx="5"/>
          </p:nvPr>
        </p:nvSpPr>
        <p:spPr/>
        <p:txBody>
          <a:bodyPr/>
          <a:lstStyle/>
          <a:p>
            <a:fld id="{4CB8462F-D26D-4741-BD04-25FADB9CAADF}" type="slidenum">
              <a:rPr lang="en-US" smtClean="0"/>
              <a:t>2</a:t>
            </a:fld>
            <a:endParaRPr lang="en-US"/>
          </a:p>
        </p:txBody>
      </p:sp>
    </p:spTree>
    <p:extLst>
      <p:ext uri="{BB962C8B-B14F-4D97-AF65-F5344CB8AC3E}">
        <p14:creationId xmlns:p14="http://schemas.microsoft.com/office/powerpoint/2010/main" val="3595879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715636"/>
          </a:xfrm>
        </p:spPr>
        <p:txBody>
          <a:bodyPr/>
          <a:lstStyle/>
          <a:p>
            <a:pPr marL="171450" indent="-171450">
              <a:buFont typeface="Arial" panose="020B0604020202020204" pitchFamily="34" charset="0"/>
              <a:buChar char="•"/>
            </a:pPr>
            <a:r>
              <a:rPr lang="en-US" dirty="0"/>
              <a:t>The top row of this chart depicts the life cycle phases of a typical, major DoD acquisition program. Major decision Milestones A, B, and C are required to be successfully passed to enter the next life cycle phase or exit the Middle Tier Acquisition phase.  Manufacturing maturity and risks are addressed as a critical part of these milestone reviews.</a:t>
            </a:r>
          </a:p>
          <a:p>
            <a:pPr marL="171450" indent="-171450">
              <a:buFont typeface="Arial" panose="020B0604020202020204" pitchFamily="34" charset="0"/>
              <a:buChar char="•"/>
            </a:pPr>
            <a:r>
              <a:rPr lang="en-US" dirty="0"/>
              <a:t>Refer to the MRL </a:t>
            </a:r>
            <a:r>
              <a:rPr lang="en-US" dirty="0" err="1"/>
              <a:t>Deskbook</a:t>
            </a:r>
            <a:r>
              <a:rPr lang="en-US" dirty="0"/>
              <a:t> and User’s Guide for applying MRLs to other DoD Acquisition Pathways.</a:t>
            </a:r>
          </a:p>
          <a:p>
            <a:pPr marL="171450" indent="-171450">
              <a:buFont typeface="Arial" panose="020B0604020202020204" pitchFamily="34" charset="0"/>
              <a:buChar char="•"/>
            </a:pPr>
            <a:r>
              <a:rPr lang="en-US" dirty="0"/>
              <a:t>The MRLs go from 1 to 10, with MRL 10 being the highest level of manufacturing maturity.</a:t>
            </a:r>
          </a:p>
          <a:p>
            <a:pPr marL="171450" indent="-171450">
              <a:buFont typeface="Arial" panose="020B0604020202020204" pitchFamily="34" charset="0"/>
              <a:buChar char="•"/>
            </a:pPr>
            <a:r>
              <a:rPr lang="en-US" dirty="0"/>
              <a:t>MRLs are not pass-fail criteria or requirements. A program is not required to be at a certain level in order to proceed to the next phase.  Rather, these are the targets which a program is measured against to identify manufacturing risks.</a:t>
            </a:r>
          </a:p>
          <a:p>
            <a:pPr marL="171450" indent="-171450">
              <a:buFont typeface="Arial" panose="020B0604020202020204" pitchFamily="34" charset="0"/>
              <a:buChar char="•"/>
            </a:pPr>
            <a:r>
              <a:rPr lang="en-US" dirty="0"/>
              <a:t>The Target MRL for Milestone A is MRL 4; the Target MRL for Milestone B is 6; and the Target MRL for Milestone C is 8.</a:t>
            </a:r>
          </a:p>
          <a:p>
            <a:pPr marL="171450" indent="-171450">
              <a:buFont typeface="Arial" panose="020B0604020202020204" pitchFamily="34" charset="0"/>
              <a:buChar char="•"/>
            </a:pPr>
            <a:r>
              <a:rPr lang="en-US" dirty="0"/>
              <a:t>The second row shows some key terms in the MRLs that are important to defining each level in terms of the type of environment expected at that phase (such as relevant production environment, representative production environment, etc.)  We will discuss these in an upcoming chart.</a:t>
            </a:r>
          </a:p>
          <a:p>
            <a:pPr marL="171450" indent="-171450">
              <a:buFont typeface="Arial" panose="020B0604020202020204" pitchFamily="34" charset="0"/>
              <a:buChar char="•"/>
            </a:pPr>
            <a:r>
              <a:rPr lang="en-US" dirty="0"/>
              <a:t>The MRLs are loosely correlated to the TRLs. </a:t>
            </a:r>
          </a:p>
          <a:p>
            <a:endParaRPr lang="en-US" dirty="0"/>
          </a:p>
        </p:txBody>
      </p:sp>
      <p:sp>
        <p:nvSpPr>
          <p:cNvPr id="4" name="Slide Number Placeholder 3"/>
          <p:cNvSpPr>
            <a:spLocks noGrp="1"/>
          </p:cNvSpPr>
          <p:nvPr>
            <p:ph type="sldNum" sz="quarter" idx="5"/>
          </p:nvPr>
        </p:nvSpPr>
        <p:spPr/>
        <p:txBody>
          <a:bodyPr/>
          <a:lstStyle/>
          <a:p>
            <a:fld id="{4CB8462F-D26D-4741-BD04-25FADB9CAADF}" type="slidenum">
              <a:rPr lang="en-US" smtClean="0"/>
              <a:t>3</a:t>
            </a:fld>
            <a:endParaRPr lang="en-US"/>
          </a:p>
        </p:txBody>
      </p:sp>
    </p:spTree>
    <p:extLst>
      <p:ext uri="{BB962C8B-B14F-4D97-AF65-F5344CB8AC3E}">
        <p14:creationId xmlns:p14="http://schemas.microsoft.com/office/powerpoint/2010/main" val="3515244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504911"/>
          </a:xfrm>
        </p:spPr>
        <p:txBody>
          <a:bodyPr/>
          <a:lstStyle/>
          <a:p>
            <a:pPr marL="171450" indent="-171450">
              <a:buFont typeface="Arial" panose="020B0604020202020204" pitchFamily="34" charset="0"/>
              <a:buChar char="•"/>
            </a:pPr>
            <a:r>
              <a:rPr lang="en-US" dirty="0"/>
              <a:t>The MRL Working Group has developed and maintains several tools and guides to help users perform MRL assessments.</a:t>
            </a:r>
          </a:p>
          <a:p>
            <a:pPr marL="171450" indent="-171450">
              <a:buFont typeface="Arial" panose="020B0604020202020204" pitchFamily="34" charset="0"/>
              <a:buChar char="•"/>
            </a:pPr>
            <a:r>
              <a:rPr lang="en-US" dirty="0"/>
              <a:t>The MRL </a:t>
            </a:r>
            <a:r>
              <a:rPr lang="en-US" dirty="0" err="1"/>
              <a:t>Deskbook</a:t>
            </a:r>
            <a:r>
              <a:rPr lang="en-US" dirty="0"/>
              <a:t> is published by OSD and the MRL Working Group, which is chartered by the Joint Defense Manufacturing Technology Panel.  It explains what MRLs are, defines key terms, describes how to conduct MRL assessments, and provides contractual language and tailoring guidelines.  The </a:t>
            </a:r>
            <a:r>
              <a:rPr lang="en-US" dirty="0" err="1"/>
              <a:t>Deskbook</a:t>
            </a:r>
            <a:r>
              <a:rPr lang="en-US" dirty="0"/>
              <a:t> is updated regularly to incorporate evolving DoD policies, process improvements, and lessons learned.</a:t>
            </a:r>
          </a:p>
          <a:p>
            <a:pPr marL="171450" indent="-171450">
              <a:buFont typeface="Arial" panose="020B0604020202020204" pitchFamily="34" charset="0"/>
              <a:buChar char="•"/>
            </a:pPr>
            <a:r>
              <a:rPr lang="en-US" dirty="0"/>
              <a:t>The User’s Guide has a printable Criteria Matrix and a questionnaire that takes each criteria and puts them in the form of a question.  The questionnaire can be sorted by thread and by MRL level and can serve as the starting point for tailoring the list of questions to be addressed.</a:t>
            </a:r>
          </a:p>
          <a:p>
            <a:pPr marL="171450" indent="-171450">
              <a:buFont typeface="Arial" panose="020B0604020202020204" pitchFamily="34" charset="0"/>
              <a:buChar char="•"/>
            </a:pPr>
            <a:r>
              <a:rPr lang="en-US" dirty="0"/>
              <a:t>The Guide also has pop-up guidance for every criteria </a:t>
            </a:r>
            <a:r>
              <a:rPr lang="en-US"/>
              <a:t>that includes </a:t>
            </a:r>
            <a:r>
              <a:rPr lang="en-US" dirty="0"/>
              <a:t>the purpose of the criteria; reference sources; examples of potential artifacts that can be used to show objective evidence the criteria has been met; additional questions that can be asked to delve deeper; and lessons learned on the topic being assessed.</a:t>
            </a:r>
          </a:p>
          <a:p>
            <a:pPr marL="171450" indent="-171450">
              <a:buFont typeface="Arial" panose="020B0604020202020204" pitchFamily="34" charset="0"/>
              <a:buChar char="•"/>
            </a:pPr>
            <a:r>
              <a:rPr lang="en-US" dirty="0"/>
              <a:t>The core of the MRL process is the MRL Criteria Matrix. It is the basis upon which MRL assessments are conducted. The threads to be assessed are in the left column. Across the top are the product lifecycle phases and major program milestones. The criteria for each thread are in the body of the matrix, with the criteria reflecting expectations of increasing maturity going from left to right.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CB8462F-D26D-4741-BD04-25FADB9CAADF}" type="slidenum">
              <a:rPr lang="en-US" smtClean="0"/>
              <a:t>4</a:t>
            </a:fld>
            <a:endParaRPr lang="en-US"/>
          </a:p>
        </p:txBody>
      </p:sp>
    </p:spTree>
    <p:extLst>
      <p:ext uri="{BB962C8B-B14F-4D97-AF65-F5344CB8AC3E}">
        <p14:creationId xmlns:p14="http://schemas.microsoft.com/office/powerpoint/2010/main" val="2691848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is an overview of the MRL assessment process.</a:t>
            </a:r>
          </a:p>
          <a:p>
            <a:pPr marL="171450" indent="-171450">
              <a:buFont typeface="Arial" panose="020B0604020202020204" pitchFamily="34" charset="0"/>
              <a:buChar char="•"/>
            </a:pPr>
            <a:r>
              <a:rPr lang="en-US" dirty="0"/>
              <a:t>The first step, which is sometimes the most difficult, is to determine which items, processes, or suppliers should be assessed.  The MRL </a:t>
            </a:r>
            <a:r>
              <a:rPr lang="en-US" dirty="0" err="1"/>
              <a:t>Deskbook</a:t>
            </a:r>
            <a:r>
              <a:rPr lang="en-US" dirty="0"/>
              <a:t> has some tools to help determine that.</a:t>
            </a:r>
          </a:p>
          <a:p>
            <a:pPr marL="171450" indent="-171450">
              <a:buFont typeface="Arial" panose="020B0604020202020204" pitchFamily="34" charset="0"/>
              <a:buChar char="•"/>
            </a:pPr>
            <a:r>
              <a:rPr lang="en-US" dirty="0"/>
              <a:t>Determining which MRL criteria to be assessed is primarily based on the phase the program is in and which milestone is coming up.  The criteria can also be tailored based on the unique program needs and environment.</a:t>
            </a:r>
          </a:p>
          <a:p>
            <a:pPr marL="171450" indent="-171450">
              <a:buFont typeface="Arial" panose="020B0604020202020204" pitchFamily="34" charset="0"/>
              <a:buChar char="•"/>
            </a:pPr>
            <a:r>
              <a:rPr lang="en-US" dirty="0"/>
              <a:t>The assessment is then conducted (usually on-site) and risks are identified and assessed.</a:t>
            </a:r>
          </a:p>
          <a:p>
            <a:pPr marL="171450" indent="-171450">
              <a:buFont typeface="Arial" panose="020B0604020202020204" pitchFamily="34" charset="0"/>
              <a:buChar char="•"/>
            </a:pPr>
            <a:r>
              <a:rPr lang="en-US" dirty="0"/>
              <a:t>Manufacturing Maturation Plans, also called Risk Mitigation Plans, are developed to address each risk, and their implementation is monitored to ensure they are completed effectively.</a:t>
            </a:r>
          </a:p>
        </p:txBody>
      </p:sp>
      <p:sp>
        <p:nvSpPr>
          <p:cNvPr id="4" name="Slide Number Placeholder 3"/>
          <p:cNvSpPr>
            <a:spLocks noGrp="1"/>
          </p:cNvSpPr>
          <p:nvPr>
            <p:ph type="sldNum" sz="quarter" idx="5"/>
          </p:nvPr>
        </p:nvSpPr>
        <p:spPr/>
        <p:txBody>
          <a:bodyPr/>
          <a:lstStyle/>
          <a:p>
            <a:fld id="{4CB8462F-D26D-4741-BD04-25FADB9CAADF}" type="slidenum">
              <a:rPr lang="en-US" smtClean="0"/>
              <a:t>5</a:t>
            </a:fld>
            <a:endParaRPr lang="en-US"/>
          </a:p>
        </p:txBody>
      </p:sp>
    </p:spTree>
    <p:extLst>
      <p:ext uri="{BB962C8B-B14F-4D97-AF65-F5344CB8AC3E}">
        <p14:creationId xmlns:p14="http://schemas.microsoft.com/office/powerpoint/2010/main" val="834501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goal of the MRL assessment is to identify the as-is manufacturing maturity state of the product, process, or supplier.  In other words, where are they at in terms of manufacturing maturity and to which MRL does that correspond?</a:t>
            </a:r>
          </a:p>
          <a:p>
            <a:pPr marL="171450" indent="-171450">
              <a:buFont typeface="Arial" panose="020B0604020202020204" pitchFamily="34" charset="0"/>
              <a:buChar char="•"/>
            </a:pPr>
            <a:r>
              <a:rPr lang="en-US" dirty="0"/>
              <a:t>The next step is to compare that to the target MRL, or where they should be at, given the phase of the program.</a:t>
            </a:r>
          </a:p>
          <a:p>
            <a:pPr marL="171450" indent="-171450">
              <a:buFont typeface="Arial" panose="020B0604020202020204" pitchFamily="34" charset="0"/>
              <a:buChar char="•"/>
            </a:pPr>
            <a:r>
              <a:rPr lang="en-US" dirty="0"/>
              <a:t>When the as-is level is less than the target level, this is a gap or maturity shortfall.  A Manufacturing Maturation Plan (or risk mitigation plan) must be developed to address this shortfall.</a:t>
            </a:r>
          </a:p>
          <a:p>
            <a:pPr marL="171450" indent="-171450">
              <a:buFont typeface="Arial" panose="020B0604020202020204" pitchFamily="34" charset="0"/>
              <a:buChar char="•"/>
            </a:pPr>
            <a:r>
              <a:rPr lang="en-US" dirty="0"/>
              <a:t>The MMP should address all the actions and resources need to address the shortfall, as well as the anticipated schedule for completing the actions.</a:t>
            </a:r>
          </a:p>
        </p:txBody>
      </p:sp>
      <p:sp>
        <p:nvSpPr>
          <p:cNvPr id="4" name="Slide Number Placeholder 3"/>
          <p:cNvSpPr>
            <a:spLocks noGrp="1"/>
          </p:cNvSpPr>
          <p:nvPr>
            <p:ph type="sldNum" sz="quarter" idx="5"/>
          </p:nvPr>
        </p:nvSpPr>
        <p:spPr/>
        <p:txBody>
          <a:bodyPr/>
          <a:lstStyle/>
          <a:p>
            <a:fld id="{4CB8462F-D26D-4741-BD04-25FADB9CAADF}" type="slidenum">
              <a:rPr lang="en-US" smtClean="0"/>
              <a:t>6</a:t>
            </a:fld>
            <a:endParaRPr lang="en-US"/>
          </a:p>
        </p:txBody>
      </p:sp>
    </p:spTree>
    <p:extLst>
      <p:ext uri="{BB962C8B-B14F-4D97-AF65-F5344CB8AC3E}">
        <p14:creationId xmlns:p14="http://schemas.microsoft.com/office/powerpoint/2010/main" val="3127836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MRLs have become a best practice for assessing manufacturing maturity across both the defense and commercial industries.</a:t>
            </a:r>
          </a:p>
          <a:p>
            <a:pPr marL="171450" indent="-171450">
              <a:buFont typeface="Arial" panose="020B0604020202020204" pitchFamily="34" charset="0"/>
              <a:buChar char="•"/>
            </a:pPr>
            <a:r>
              <a:rPr lang="en-US" dirty="0"/>
              <a:t>DoD Instructions 5000.02 and 5000.88 require the assessment and measurement of manufacturing risk and the MRL process is the accepted methodology for identifying those risks.</a:t>
            </a:r>
          </a:p>
        </p:txBody>
      </p:sp>
      <p:sp>
        <p:nvSpPr>
          <p:cNvPr id="4" name="Slide Number Placeholder 3"/>
          <p:cNvSpPr>
            <a:spLocks noGrp="1"/>
          </p:cNvSpPr>
          <p:nvPr>
            <p:ph type="sldNum" sz="quarter" idx="5"/>
          </p:nvPr>
        </p:nvSpPr>
        <p:spPr/>
        <p:txBody>
          <a:bodyPr/>
          <a:lstStyle/>
          <a:p>
            <a:fld id="{4CB8462F-D26D-4741-BD04-25FADB9CAADF}" type="slidenum">
              <a:rPr lang="en-US" smtClean="0"/>
              <a:t>7</a:t>
            </a:fld>
            <a:endParaRPr lang="en-US"/>
          </a:p>
        </p:txBody>
      </p:sp>
    </p:spTree>
    <p:extLst>
      <p:ext uri="{BB962C8B-B14F-4D97-AF65-F5344CB8AC3E}">
        <p14:creationId xmlns:p14="http://schemas.microsoft.com/office/powerpoint/2010/main" val="1430072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summary, there are key manufacturing activities that must occur at every phase of the product life cycle to develop manufacturing processes and prepare for production.</a:t>
            </a:r>
          </a:p>
          <a:p>
            <a:pPr marL="171450" indent="-171450">
              <a:buFont typeface="Arial" panose="020B0604020202020204" pitchFamily="34" charset="0"/>
              <a:buChar char="•"/>
            </a:pPr>
            <a:r>
              <a:rPr lang="en-US" dirty="0"/>
              <a:t>If these activities are not executed properly, the program will likely encounter cost, schedule, quality, and performance problems.</a:t>
            </a:r>
          </a:p>
          <a:p>
            <a:pPr marL="171450" indent="-171450">
              <a:buFont typeface="Arial" panose="020B0604020202020204" pitchFamily="34" charset="0"/>
              <a:buChar char="•"/>
            </a:pPr>
            <a:r>
              <a:rPr lang="en-US" dirty="0"/>
              <a:t>It is important to understand, track, and manage the manufacturing maturity and risks throughout the supply chain, so they can be addressed </a:t>
            </a:r>
            <a:r>
              <a:rPr lang="en-US"/>
              <a:t>and mitigated </a:t>
            </a:r>
            <a:r>
              <a:rPr lang="en-US" dirty="0"/>
              <a:t>to prevent adverse impacts to the program.</a:t>
            </a:r>
          </a:p>
        </p:txBody>
      </p:sp>
      <p:sp>
        <p:nvSpPr>
          <p:cNvPr id="4" name="Slide Number Placeholder 3"/>
          <p:cNvSpPr>
            <a:spLocks noGrp="1"/>
          </p:cNvSpPr>
          <p:nvPr>
            <p:ph type="sldNum" sz="quarter" idx="5"/>
          </p:nvPr>
        </p:nvSpPr>
        <p:spPr/>
        <p:txBody>
          <a:bodyPr/>
          <a:lstStyle/>
          <a:p>
            <a:fld id="{4CB8462F-D26D-4741-BD04-25FADB9CAADF}" type="slidenum">
              <a:rPr lang="en-US" smtClean="0"/>
              <a:t>8</a:t>
            </a:fld>
            <a:endParaRPr lang="en-US"/>
          </a:p>
        </p:txBody>
      </p:sp>
    </p:spTree>
    <p:extLst>
      <p:ext uri="{BB962C8B-B14F-4D97-AF65-F5344CB8AC3E}">
        <p14:creationId xmlns:p14="http://schemas.microsoft.com/office/powerpoint/2010/main" val="517563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4CB8462F-D26D-4741-BD04-25FADB9CAADF}" type="slidenum">
              <a:rPr lang="en-US" smtClean="0"/>
              <a:t>9</a:t>
            </a:fld>
            <a:endParaRPr lang="en-US"/>
          </a:p>
        </p:txBody>
      </p:sp>
    </p:spTree>
    <p:extLst>
      <p:ext uri="{BB962C8B-B14F-4D97-AF65-F5344CB8AC3E}">
        <p14:creationId xmlns:p14="http://schemas.microsoft.com/office/powerpoint/2010/main" val="33534589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object 5"/>
          <p:cNvSpPr/>
          <p:nvPr userDrawn="1"/>
        </p:nvSpPr>
        <p:spPr>
          <a:xfrm>
            <a:off x="381" y="917417"/>
            <a:ext cx="9143619" cy="5179976"/>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dirty="0">
              <a:solidFill>
                <a:schemeClr val="bg1"/>
              </a:solidFill>
            </a:endParaRPr>
          </a:p>
        </p:txBody>
      </p:sp>
      <p:sp>
        <p:nvSpPr>
          <p:cNvPr id="2" name="Title 1"/>
          <p:cNvSpPr>
            <a:spLocks noGrp="1"/>
          </p:cNvSpPr>
          <p:nvPr>
            <p:ph type="ctrTitle"/>
          </p:nvPr>
        </p:nvSpPr>
        <p:spPr>
          <a:xfrm>
            <a:off x="684132" y="3603257"/>
            <a:ext cx="7772400" cy="677745"/>
          </a:xfrm>
        </p:spPr>
        <p:txBody>
          <a:bodyPr anchor="b">
            <a:normAutofit/>
          </a:bodyPr>
          <a:lstStyle>
            <a:lvl1pPr algn="ctr">
              <a:defRPr sz="3600">
                <a:solidFill>
                  <a:schemeClr val="bg1"/>
                </a:solidFill>
              </a:defRPr>
            </a:lvl1pPr>
          </a:lstStyle>
          <a:p>
            <a:r>
              <a:rPr lang="en-US" dirty="0"/>
              <a:t>Click to edit Master title style</a:t>
            </a:r>
          </a:p>
        </p:txBody>
      </p:sp>
      <p:sp>
        <p:nvSpPr>
          <p:cNvPr id="8" name="object 7"/>
          <p:cNvSpPr/>
          <p:nvPr userDrawn="1"/>
        </p:nvSpPr>
        <p:spPr>
          <a:xfrm>
            <a:off x="381" y="2292317"/>
            <a:ext cx="9143619" cy="42207"/>
          </a:xfrm>
          <a:custGeom>
            <a:avLst/>
            <a:gdLst/>
            <a:ahLst/>
            <a:cxnLst/>
            <a:rect l="l" t="t" r="r" b="b"/>
            <a:pathLst>
              <a:path w="9144000" h="55880">
                <a:moveTo>
                  <a:pt x="0" y="55625"/>
                </a:moveTo>
                <a:lnTo>
                  <a:pt x="9144000" y="55625"/>
                </a:lnTo>
                <a:lnTo>
                  <a:pt x="9144000" y="0"/>
                </a:lnTo>
                <a:lnTo>
                  <a:pt x="0" y="0"/>
                </a:lnTo>
                <a:lnTo>
                  <a:pt x="0" y="55625"/>
                </a:lnTo>
                <a:close/>
              </a:path>
            </a:pathLst>
          </a:custGeom>
          <a:ln w="9906">
            <a:solidFill>
              <a:srgbClr val="000000"/>
            </a:solidFill>
          </a:ln>
        </p:spPr>
        <p:txBody>
          <a:bodyPr wrap="square" lIns="0" tIns="0" rIns="0" bIns="0" rtlCol="0"/>
          <a:lstStyle/>
          <a:p>
            <a:endParaRPr sz="1013"/>
          </a:p>
        </p:txBody>
      </p:sp>
      <p:sp>
        <p:nvSpPr>
          <p:cNvPr id="9" name="object 9"/>
          <p:cNvSpPr/>
          <p:nvPr userDrawn="1"/>
        </p:nvSpPr>
        <p:spPr>
          <a:xfrm>
            <a:off x="381" y="3132625"/>
            <a:ext cx="9143619" cy="297849"/>
          </a:xfrm>
          <a:custGeom>
            <a:avLst/>
            <a:gdLst/>
            <a:ahLst/>
            <a:cxnLst/>
            <a:rect l="l" t="t" r="r" b="b"/>
            <a:pathLst>
              <a:path w="9144000" h="394335">
                <a:moveTo>
                  <a:pt x="0" y="393953"/>
                </a:moveTo>
                <a:lnTo>
                  <a:pt x="9144000" y="393953"/>
                </a:lnTo>
                <a:lnTo>
                  <a:pt x="9144000" y="0"/>
                </a:lnTo>
                <a:lnTo>
                  <a:pt x="0" y="0"/>
                </a:lnTo>
                <a:lnTo>
                  <a:pt x="0" y="393953"/>
                </a:lnTo>
                <a:close/>
              </a:path>
            </a:pathLst>
          </a:custGeom>
          <a:ln w="9905">
            <a:solidFill>
              <a:srgbClr val="000000"/>
            </a:solidFill>
          </a:ln>
        </p:spPr>
        <p:txBody>
          <a:bodyPr wrap="square" lIns="0" tIns="0" rIns="0" bIns="0" rtlCol="0"/>
          <a:lstStyle/>
          <a:p>
            <a:endParaRPr sz="1013"/>
          </a:p>
        </p:txBody>
      </p:sp>
      <p:sp>
        <p:nvSpPr>
          <p:cNvPr id="10" name="object 10"/>
          <p:cNvSpPr/>
          <p:nvPr userDrawn="1"/>
        </p:nvSpPr>
        <p:spPr>
          <a:xfrm>
            <a:off x="0" y="2395053"/>
            <a:ext cx="9143619" cy="682031"/>
          </a:xfrm>
          <a:prstGeom prst="rect">
            <a:avLst/>
          </a:prstGeom>
          <a:blipFill>
            <a:blip r:embed="rId3" cstate="print"/>
            <a:stretch>
              <a:fillRect/>
            </a:stretch>
          </a:blipFill>
        </p:spPr>
        <p:txBody>
          <a:bodyPr wrap="square" lIns="0" tIns="0" rIns="0" bIns="0" rtlCol="0"/>
          <a:lstStyle/>
          <a:p>
            <a:endParaRPr sz="1013"/>
          </a:p>
        </p:txBody>
      </p:sp>
      <p:sp>
        <p:nvSpPr>
          <p:cNvPr id="13" name="object 8"/>
          <p:cNvSpPr/>
          <p:nvPr userDrawn="1"/>
        </p:nvSpPr>
        <p:spPr>
          <a:xfrm>
            <a:off x="-1" y="3064624"/>
            <a:ext cx="9143619" cy="297849"/>
          </a:xfrm>
          <a:custGeom>
            <a:avLst/>
            <a:gdLst/>
            <a:ahLst/>
            <a:cxnLst/>
            <a:rect l="l" t="t" r="r" b="b"/>
            <a:pathLst>
              <a:path w="9144000" h="394335">
                <a:moveTo>
                  <a:pt x="9144000" y="0"/>
                </a:moveTo>
                <a:lnTo>
                  <a:pt x="0" y="0"/>
                </a:lnTo>
                <a:lnTo>
                  <a:pt x="0" y="393953"/>
                </a:lnTo>
                <a:lnTo>
                  <a:pt x="9144000" y="393953"/>
                </a:lnTo>
                <a:lnTo>
                  <a:pt x="9144000" y="0"/>
                </a:lnTo>
                <a:close/>
              </a:path>
            </a:pathLst>
          </a:custGeom>
          <a:solidFill>
            <a:srgbClr val="FFFFFF"/>
          </a:solidFill>
        </p:spPr>
        <p:txBody>
          <a:bodyPr wrap="square" lIns="0" tIns="0" rIns="0" bIns="0" rtlCol="0"/>
          <a:lstStyle/>
          <a:p>
            <a:endParaRPr sz="1013"/>
          </a:p>
        </p:txBody>
      </p:sp>
      <p:sp>
        <p:nvSpPr>
          <p:cNvPr id="11" name="object 17"/>
          <p:cNvSpPr txBox="1">
            <a:spLocks/>
          </p:cNvSpPr>
          <p:nvPr userDrawn="1"/>
        </p:nvSpPr>
        <p:spPr>
          <a:xfrm>
            <a:off x="1143000" y="3078487"/>
            <a:ext cx="6854666" cy="239970"/>
          </a:xfrm>
          <a:prstGeom prst="rect">
            <a:avLst/>
          </a:prstGeom>
        </p:spPr>
        <p:txBody>
          <a:bodyPr vert="horz" wrap="square" lIns="0" tIns="9049" rIns="0" bIns="0" numCol="1" rtlCol="0" anchor="ctr" anchorCtr="0" compatLnSpc="1">
            <a:prstTxWarp prst="textNoShape">
              <a:avLst/>
            </a:prstTxWarp>
            <a:spAutoFit/>
          </a:bodyPr>
          <a:lstStyle>
            <a:lvl1pPr algn="l" defTabSz="914400" rtl="0" eaLnBrk="1" latinLnBrk="0" hangingPunct="1">
              <a:lnSpc>
                <a:spcPct val="90000"/>
              </a:lnSpc>
              <a:spcBef>
                <a:spcPct val="0"/>
              </a:spcBef>
              <a:buNone/>
              <a:defRPr sz="3400" kern="1200">
                <a:solidFill>
                  <a:srgbClr val="002060"/>
                </a:solidFill>
                <a:latin typeface="Franklin Gothic Medium" panose="020B0603020102020204" pitchFamily="34" charset="0"/>
                <a:ea typeface="+mj-ea"/>
                <a:cs typeface="+mj-cs"/>
              </a:defRPr>
            </a:lvl1pPr>
          </a:lstStyle>
          <a:p>
            <a:pPr marL="1906857">
              <a:lnSpc>
                <a:spcPct val="100000"/>
              </a:lnSpc>
              <a:spcBef>
                <a:spcPts val="71"/>
              </a:spcBef>
            </a:pPr>
            <a:r>
              <a:rPr lang="en-US" sz="1500" i="1" spc="-90" dirty="0">
                <a:solidFill>
                  <a:srgbClr val="001F5F"/>
                </a:solidFill>
                <a:latin typeface="Arial"/>
                <a:cs typeface="Arial"/>
              </a:rPr>
              <a:t>The </a:t>
            </a:r>
            <a:r>
              <a:rPr lang="en-US" sz="1500" i="1" spc="-34" dirty="0">
                <a:solidFill>
                  <a:srgbClr val="001F5F"/>
                </a:solidFill>
                <a:latin typeface="Arial"/>
                <a:cs typeface="Arial"/>
              </a:rPr>
              <a:t>Joint </a:t>
            </a:r>
            <a:r>
              <a:rPr lang="en-US" sz="1500" i="1" spc="-41" dirty="0">
                <a:solidFill>
                  <a:srgbClr val="001F5F"/>
                </a:solidFill>
                <a:latin typeface="Arial"/>
                <a:cs typeface="Arial"/>
              </a:rPr>
              <a:t>Defense </a:t>
            </a:r>
            <a:r>
              <a:rPr lang="en-US" sz="1500" i="1" spc="-11" dirty="0">
                <a:solidFill>
                  <a:srgbClr val="001F5F"/>
                </a:solidFill>
                <a:latin typeface="Arial"/>
                <a:cs typeface="Arial"/>
              </a:rPr>
              <a:t>Manufacturing </a:t>
            </a:r>
            <a:r>
              <a:rPr lang="en-US" sz="1500" i="1" spc="-60" dirty="0">
                <a:solidFill>
                  <a:srgbClr val="001F5F"/>
                </a:solidFill>
                <a:latin typeface="Arial"/>
                <a:cs typeface="Arial"/>
              </a:rPr>
              <a:t>Technology </a:t>
            </a:r>
            <a:r>
              <a:rPr lang="en-US" sz="1500" i="1" spc="-34" dirty="0">
                <a:solidFill>
                  <a:srgbClr val="001F5F"/>
                </a:solidFill>
                <a:latin typeface="Arial"/>
                <a:cs typeface="Arial"/>
              </a:rPr>
              <a:t>Panel</a:t>
            </a:r>
            <a:r>
              <a:rPr lang="en-US" sz="1500" i="1" spc="-75" dirty="0">
                <a:solidFill>
                  <a:srgbClr val="001F5F"/>
                </a:solidFill>
                <a:latin typeface="Arial"/>
                <a:cs typeface="Arial"/>
              </a:rPr>
              <a:t> </a:t>
            </a:r>
            <a:r>
              <a:rPr lang="en-US" sz="1500" i="1" spc="-109" dirty="0">
                <a:solidFill>
                  <a:srgbClr val="001F5F"/>
                </a:solidFill>
                <a:latin typeface="Arial"/>
                <a:cs typeface="Arial"/>
              </a:rPr>
              <a:t>(JDMTP)</a:t>
            </a:r>
            <a:endParaRPr lang="en-US" sz="1500" i="1" dirty="0">
              <a:latin typeface="Arial"/>
              <a:cs typeface="Arial"/>
            </a:endParaRPr>
          </a:p>
        </p:txBody>
      </p:sp>
      <p:sp>
        <p:nvSpPr>
          <p:cNvPr id="15" name="object 6"/>
          <p:cNvSpPr/>
          <p:nvPr userDrawn="1"/>
        </p:nvSpPr>
        <p:spPr>
          <a:xfrm>
            <a:off x="-1477" y="2327052"/>
            <a:ext cx="9143619" cy="42207"/>
          </a:xfrm>
          <a:custGeom>
            <a:avLst/>
            <a:gdLst/>
            <a:ahLst/>
            <a:cxnLst/>
            <a:rect l="l" t="t" r="r" b="b"/>
            <a:pathLst>
              <a:path w="9144000" h="55880">
                <a:moveTo>
                  <a:pt x="9144000" y="0"/>
                </a:moveTo>
                <a:lnTo>
                  <a:pt x="0" y="0"/>
                </a:lnTo>
                <a:lnTo>
                  <a:pt x="0" y="55625"/>
                </a:lnTo>
                <a:lnTo>
                  <a:pt x="9144000" y="55625"/>
                </a:lnTo>
                <a:lnTo>
                  <a:pt x="9144000" y="0"/>
                </a:lnTo>
                <a:close/>
              </a:path>
            </a:pathLst>
          </a:custGeom>
          <a:solidFill>
            <a:srgbClr val="FF0000"/>
          </a:solidFill>
        </p:spPr>
        <p:txBody>
          <a:bodyPr wrap="square" lIns="0" tIns="0" rIns="0" bIns="0" rtlCol="0"/>
          <a:lstStyle/>
          <a:p>
            <a:endParaRPr sz="1013"/>
          </a:p>
        </p:txBody>
      </p:sp>
      <p:sp>
        <p:nvSpPr>
          <p:cNvPr id="12" name="object 22"/>
          <p:cNvSpPr/>
          <p:nvPr userDrawn="1"/>
        </p:nvSpPr>
        <p:spPr>
          <a:xfrm>
            <a:off x="1241298" y="1885859"/>
            <a:ext cx="1842516" cy="182480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24" name="Text Placeholder 23"/>
          <p:cNvSpPr>
            <a:spLocks noGrp="1"/>
          </p:cNvSpPr>
          <p:nvPr>
            <p:ph type="body" sz="quarter" idx="12"/>
          </p:nvPr>
        </p:nvSpPr>
        <p:spPr>
          <a:xfrm>
            <a:off x="684132" y="4672013"/>
            <a:ext cx="2838531" cy="1100137"/>
          </a:xfrm>
        </p:spPr>
        <p:txBody>
          <a:bodyPr>
            <a:no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3"/>
          <p:cNvSpPr>
            <a:spLocks noGrp="1"/>
          </p:cNvSpPr>
          <p:nvPr>
            <p:ph type="body" sz="quarter" idx="13"/>
          </p:nvPr>
        </p:nvSpPr>
        <p:spPr>
          <a:xfrm>
            <a:off x="5618001" y="4672012"/>
            <a:ext cx="2838531" cy="1100137"/>
          </a:xfrm>
        </p:spPr>
        <p:txBody>
          <a:bodyPr>
            <a:no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7816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1051560"/>
            <a:ext cx="7886700" cy="5145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CUI</a:t>
            </a:r>
            <a:endParaRPr lang="en-US" dirty="0"/>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02699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78194" y="365125"/>
            <a:ext cx="54864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7349544"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CUI</a:t>
            </a:r>
            <a:endParaRPr lang="en-US" dirty="0"/>
          </a:p>
        </p:txBody>
      </p:sp>
    </p:spTree>
    <p:extLst>
      <p:ext uri="{BB962C8B-B14F-4D97-AF65-F5344CB8AC3E}">
        <p14:creationId xmlns:p14="http://schemas.microsoft.com/office/powerpoint/2010/main" val="1884188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23182"/>
            <a:ext cx="7886700" cy="515717"/>
          </a:xfrm>
        </p:spPr>
        <p:txBody>
          <a:bodyPr/>
          <a:lstStyle/>
          <a:p>
            <a:r>
              <a:rPr lang="en-US" dirty="0"/>
              <a:t>Click to edit Master title style</a:t>
            </a:r>
          </a:p>
        </p:txBody>
      </p:sp>
      <p:sp>
        <p:nvSpPr>
          <p:cNvPr id="3" name="Content Placeholder 2"/>
          <p:cNvSpPr>
            <a:spLocks noGrp="1"/>
          </p:cNvSpPr>
          <p:nvPr>
            <p:ph idx="1"/>
          </p:nvPr>
        </p:nvSpPr>
        <p:spPr>
          <a:xfrm>
            <a:off x="628650" y="1051560"/>
            <a:ext cx="7886700" cy="5310231"/>
          </a:xfrm>
        </p:spPr>
        <p:txBody>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16879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619966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23182"/>
            <a:ext cx="7886700" cy="548640"/>
          </a:xfrm>
        </p:spPr>
        <p:txBody>
          <a:bodyPr/>
          <a:lstStyle/>
          <a:p>
            <a:r>
              <a:rPr lang="en-US" dirty="0"/>
              <a:t>Click to edit Master title style</a:t>
            </a:r>
          </a:p>
        </p:txBody>
      </p:sp>
      <p:sp>
        <p:nvSpPr>
          <p:cNvPr id="3" name="Content Placeholder 2"/>
          <p:cNvSpPr>
            <a:spLocks noGrp="1"/>
          </p:cNvSpPr>
          <p:nvPr>
            <p:ph sz="half" idx="1"/>
          </p:nvPr>
        </p:nvSpPr>
        <p:spPr>
          <a:xfrm>
            <a:off x="628650" y="1048624"/>
            <a:ext cx="3886200" cy="51283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048624"/>
            <a:ext cx="3886200" cy="5128339"/>
          </a:xfrm>
        </p:spPr>
        <p:txBody>
          <a:bodyPr/>
          <a:lstStyle/>
          <a:p>
            <a:pPr lvl="0"/>
            <a:r>
              <a:rPr lang="en-US"/>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9276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23181"/>
            <a:ext cx="7886700" cy="548640"/>
          </a:xfrm>
        </p:spPr>
        <p:txBody>
          <a:bodyPr/>
          <a:lstStyle/>
          <a:p>
            <a:r>
              <a:rPr lang="en-US" dirty="0"/>
              <a:t>Click to edit Master title style</a:t>
            </a:r>
          </a:p>
        </p:txBody>
      </p:sp>
      <p:sp>
        <p:nvSpPr>
          <p:cNvPr id="3" name="Text Placeholder 2"/>
          <p:cNvSpPr>
            <a:spLocks noGrp="1"/>
          </p:cNvSpPr>
          <p:nvPr>
            <p:ph type="body" idx="1"/>
          </p:nvPr>
        </p:nvSpPr>
        <p:spPr>
          <a:xfrm>
            <a:off x="628650" y="1051560"/>
            <a:ext cx="3868340" cy="48332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1530226"/>
            <a:ext cx="3868340" cy="46594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046898"/>
            <a:ext cx="3887391" cy="48332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629150" y="1530226"/>
            <a:ext cx="3887391" cy="46594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6142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23181"/>
            <a:ext cx="7886700" cy="548640"/>
          </a:xfrm>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CUI</a:t>
            </a:r>
            <a:endParaRPr lang="en-US" dirty="0"/>
          </a:p>
        </p:txBody>
      </p:sp>
    </p:spTree>
    <p:extLst>
      <p:ext uri="{BB962C8B-B14F-4D97-AF65-F5344CB8AC3E}">
        <p14:creationId xmlns:p14="http://schemas.microsoft.com/office/powerpoint/2010/main" val="514537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CUI</a:t>
            </a:r>
            <a:endParaRPr lang="en-US" dirty="0"/>
          </a:p>
        </p:txBody>
      </p:sp>
    </p:spTree>
    <p:extLst>
      <p:ext uri="{BB962C8B-B14F-4D97-AF65-F5344CB8AC3E}">
        <p14:creationId xmlns:p14="http://schemas.microsoft.com/office/powerpoint/2010/main" val="1095569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987426"/>
            <a:ext cx="4629150" cy="51952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41252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CUI</a:t>
            </a:r>
            <a:endParaRPr lang="en-US" dirty="0"/>
          </a:p>
        </p:txBody>
      </p:sp>
    </p:spTree>
    <p:extLst>
      <p:ext uri="{BB962C8B-B14F-4D97-AF65-F5344CB8AC3E}">
        <p14:creationId xmlns:p14="http://schemas.microsoft.com/office/powerpoint/2010/main" val="2344378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521203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414206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CUI</a:t>
            </a:r>
            <a:endParaRPr lang="en-US" dirty="0"/>
          </a:p>
        </p:txBody>
      </p:sp>
    </p:spTree>
    <p:extLst>
      <p:ext uri="{BB962C8B-B14F-4D97-AF65-F5344CB8AC3E}">
        <p14:creationId xmlns:p14="http://schemas.microsoft.com/office/powerpoint/2010/main" val="2494254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028950" y="6467912"/>
            <a:ext cx="3086100" cy="253564"/>
          </a:xfrm>
          <a:prstGeom prst="rect">
            <a:avLst/>
          </a:prstGeom>
        </p:spPr>
        <p:txBody>
          <a:bodyPr vert="horz" lIns="91440" tIns="45720" rIns="91440" bIns="45720" rtlCol="0" anchor="ctr"/>
          <a:lstStyle>
            <a:lvl1pPr algn="ctr">
              <a:defRPr sz="1400">
                <a:solidFill>
                  <a:srgbClr val="002060"/>
                </a:solidFill>
                <a:latin typeface="Franklin Gothic Medium" panose="020B0603020102020204" pitchFamily="34" charset="0"/>
              </a:defRPr>
            </a:lvl1pPr>
          </a:lstStyle>
          <a:p>
            <a:r>
              <a:rPr lang="en-US" dirty="0"/>
              <a:t>CUI:  None.  Publicly Releasable.  </a:t>
            </a:r>
          </a:p>
        </p:txBody>
      </p:sp>
      <p:sp>
        <p:nvSpPr>
          <p:cNvPr id="8" name="TextBox 7"/>
          <p:cNvSpPr txBox="1"/>
          <p:nvPr userDrawn="1"/>
        </p:nvSpPr>
        <p:spPr>
          <a:xfrm>
            <a:off x="1" y="8389"/>
            <a:ext cx="9144000" cy="307777"/>
          </a:xfrm>
          <a:prstGeom prst="rect">
            <a:avLst/>
          </a:prstGeom>
          <a:solidFill>
            <a:srgbClr val="002060"/>
          </a:solidFill>
        </p:spPr>
        <p:txBody>
          <a:bodyPr wrap="square" rtlCol="0">
            <a:spAutoFit/>
          </a:bodyPr>
          <a:lstStyle/>
          <a:p>
            <a:pPr algn="ctr"/>
            <a:endParaRPr lang="en-US" sz="1400" dirty="0">
              <a:solidFill>
                <a:schemeClr val="bg1"/>
              </a:solidFill>
              <a:latin typeface="Franklin Gothic Medium" panose="020B0603020102020204" pitchFamily="34" charset="0"/>
            </a:endParaRPr>
          </a:p>
        </p:txBody>
      </p:sp>
    </p:spTree>
    <p:extLst>
      <p:ext uri="{BB962C8B-B14F-4D97-AF65-F5344CB8AC3E}">
        <p14:creationId xmlns:p14="http://schemas.microsoft.com/office/powerpoint/2010/main" val="1694113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3400" kern="1200">
          <a:solidFill>
            <a:srgbClr val="002060"/>
          </a:solidFill>
          <a:latin typeface="Franklin Gothic Medium" panose="020B0603020102020204" pitchFamily="34" charset="0"/>
          <a:ea typeface="+mj-ea"/>
          <a:cs typeface="+mj-cs"/>
        </a:defRPr>
      </a:lvl1pPr>
    </p:titleStyle>
    <p:bodyStyle>
      <a:lvl1pPr marL="228600" indent="-228600" algn="l" defTabSz="914400" rtl="0" eaLnBrk="1" latinLnBrk="0" hangingPunct="1">
        <a:lnSpc>
          <a:spcPct val="90000"/>
        </a:lnSpc>
        <a:spcBef>
          <a:spcPts val="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0"/>
        </a:spcBef>
        <a:buFont typeface="Franklin Gothic Medium" panose="020B06030201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defTabSz="914400" rtl="0" eaLnBrk="1" latinLnBrk="0" hangingPunct="1">
        <a:lnSpc>
          <a:spcPct val="90000"/>
        </a:lnSpc>
        <a:spcBef>
          <a:spcPts val="0"/>
        </a:spcBef>
        <a:buFont typeface="Franklin Gothic Medium" panose="020B06030201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defTabSz="914400" rtl="0" eaLnBrk="1" latinLnBrk="0" hangingPunct="1">
        <a:lnSpc>
          <a:spcPct val="90000"/>
        </a:lnSpc>
        <a:spcBef>
          <a:spcPts val="0"/>
        </a:spcBef>
        <a:buFont typeface="Franklin Gothic Medium" panose="020B0603020102020204" pitchFamily="34" charset="0"/>
        <a:buChar char="»"/>
        <a:defRPr sz="18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3878317"/>
            <a:ext cx="7772400" cy="1162941"/>
          </a:xfrm>
        </p:spPr>
        <p:txBody>
          <a:bodyPr>
            <a:normAutofit fontScale="90000"/>
          </a:bodyPr>
          <a:lstStyle/>
          <a:p>
            <a:r>
              <a:rPr lang="en-US" sz="2800" dirty="0"/>
              <a:t>Manufacturing Readiness Level (MRLs) </a:t>
            </a:r>
            <a:br>
              <a:rPr lang="en-US" sz="2800" dirty="0"/>
            </a:br>
            <a:r>
              <a:rPr lang="en-US" sz="2800" dirty="0"/>
              <a:t>&amp; MRL Assessments</a:t>
            </a:r>
            <a:br>
              <a:rPr lang="en-US" sz="2800" dirty="0"/>
            </a:br>
            <a:r>
              <a:rPr lang="en-US" sz="2800" dirty="0"/>
              <a:t>Executive Overview</a:t>
            </a:r>
          </a:p>
        </p:txBody>
      </p:sp>
    </p:spTree>
    <p:extLst>
      <p:ext uri="{BB962C8B-B14F-4D97-AF65-F5344CB8AC3E}">
        <p14:creationId xmlns:p14="http://schemas.microsoft.com/office/powerpoint/2010/main" val="106439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9 MRL Evaluation “Threads”</a:t>
            </a:r>
          </a:p>
        </p:txBody>
      </p:sp>
      <p:sp>
        <p:nvSpPr>
          <p:cNvPr id="3" name="Content Placeholder 2"/>
          <p:cNvSpPr>
            <a:spLocks noGrp="1"/>
          </p:cNvSpPr>
          <p:nvPr>
            <p:ph idx="1"/>
          </p:nvPr>
        </p:nvSpPr>
        <p:spPr/>
        <p:txBody>
          <a:bodyPr/>
          <a:lstStyle/>
          <a:p>
            <a:pPr marL="285750" indent="-285750">
              <a:buFont typeface="+mj-lt"/>
              <a:buAutoNum type="alphaUcPeriod"/>
              <a:defRPr/>
            </a:pPr>
            <a:r>
              <a:rPr lang="en-US" sz="1800" u="sng" dirty="0"/>
              <a:t>Technology and Industrial Base</a:t>
            </a:r>
          </a:p>
          <a:p>
            <a:pPr marL="511175" lvl="1" indent="-114300">
              <a:buFont typeface="Arial" charset="0"/>
              <a:buChar char="•"/>
              <a:defRPr/>
            </a:pPr>
            <a:r>
              <a:rPr lang="en-US" sz="1200" dirty="0"/>
              <a:t>Technology maturity, technology transition to production, ManTech development</a:t>
            </a:r>
          </a:p>
          <a:p>
            <a:pPr marL="285750" indent="-285750">
              <a:buFont typeface="Verdana" pitchFamily="34" charset="0"/>
              <a:buAutoNum type="alphaUcPeriod"/>
              <a:defRPr/>
            </a:pPr>
            <a:r>
              <a:rPr lang="en-US" sz="1800" u="sng" dirty="0"/>
              <a:t>Design</a:t>
            </a:r>
          </a:p>
          <a:p>
            <a:pPr marL="511175" lvl="1" indent="-114300">
              <a:buFont typeface="Arial" charset="0"/>
              <a:buChar char="•"/>
              <a:defRPr/>
            </a:pPr>
            <a:r>
              <a:rPr lang="en-US" sz="1200" dirty="0" err="1"/>
              <a:t>Producibility</a:t>
            </a:r>
            <a:r>
              <a:rPr lang="en-US" sz="1200" dirty="0"/>
              <a:t> program, design maturity</a:t>
            </a:r>
          </a:p>
          <a:p>
            <a:pPr marL="285750" indent="-285750">
              <a:buFont typeface="Verdana" pitchFamily="34" charset="0"/>
              <a:buAutoNum type="alphaUcPeriod"/>
              <a:defRPr/>
            </a:pPr>
            <a:r>
              <a:rPr lang="en-US" sz="1800" u="sng" dirty="0"/>
              <a:t>Cost and Funding</a:t>
            </a:r>
          </a:p>
          <a:p>
            <a:pPr marL="511175" lvl="1" indent="-114300">
              <a:buFont typeface="Arial" charset="0"/>
              <a:buChar char="•"/>
              <a:defRPr/>
            </a:pPr>
            <a:r>
              <a:rPr lang="en-US" sz="1200" dirty="0"/>
              <a:t>Production cost knowledge (cost modeling), cost analysis, </a:t>
            </a:r>
            <a:r>
              <a:rPr lang="en-US" sz="1200" dirty="0" err="1"/>
              <a:t>mfg</a:t>
            </a:r>
            <a:r>
              <a:rPr lang="en-US" sz="1200" dirty="0"/>
              <a:t> investment budget</a:t>
            </a:r>
          </a:p>
          <a:p>
            <a:pPr marL="285750" indent="-285750">
              <a:buFont typeface="Verdana" pitchFamily="34" charset="0"/>
              <a:buAutoNum type="alphaUcPeriod"/>
              <a:defRPr/>
            </a:pPr>
            <a:r>
              <a:rPr lang="en-US" sz="1800" u="sng" dirty="0"/>
              <a:t>Materials (raw materials, components, subassemblies, subsystems)</a:t>
            </a:r>
          </a:p>
          <a:p>
            <a:pPr marL="511175" lvl="1" indent="-114300">
              <a:buFont typeface="Arial" charset="0"/>
              <a:buChar char="•"/>
              <a:defRPr/>
            </a:pPr>
            <a:r>
              <a:rPr lang="en-US" sz="1200" dirty="0"/>
              <a:t>Maturity, availability, supply chain management, special handling</a:t>
            </a:r>
          </a:p>
          <a:p>
            <a:pPr marL="285750" indent="-285750">
              <a:buFont typeface="Verdana" pitchFamily="34" charset="0"/>
              <a:buAutoNum type="alphaUcPeriod"/>
              <a:defRPr/>
            </a:pPr>
            <a:r>
              <a:rPr lang="en-US" sz="1800" u="sng" dirty="0"/>
              <a:t>Process Capability and Control</a:t>
            </a:r>
          </a:p>
          <a:p>
            <a:pPr marL="511175" lvl="1" indent="-114300">
              <a:buFont typeface="Arial" charset="0"/>
              <a:buChar char="•"/>
              <a:defRPr/>
            </a:pPr>
            <a:r>
              <a:rPr lang="en-US" sz="1200" dirty="0"/>
              <a:t>Modeling &amp; Simulation (product &amp; process), </a:t>
            </a:r>
            <a:r>
              <a:rPr lang="en-US" sz="1200" dirty="0" err="1"/>
              <a:t>mfg</a:t>
            </a:r>
            <a:r>
              <a:rPr lang="en-US" sz="1200" dirty="0"/>
              <a:t> process maturity, process yields/rates</a:t>
            </a:r>
          </a:p>
          <a:p>
            <a:pPr marL="285750" indent="-285750">
              <a:buFont typeface="Verdana" pitchFamily="34" charset="0"/>
              <a:buAutoNum type="alphaUcPeriod"/>
              <a:defRPr/>
            </a:pPr>
            <a:r>
              <a:rPr lang="en-US" sz="1800" u="sng" dirty="0"/>
              <a:t>Quality Management, to include supplier quality</a:t>
            </a:r>
          </a:p>
          <a:p>
            <a:pPr marL="285750" indent="-285750">
              <a:buFont typeface="Verdana" pitchFamily="34" charset="0"/>
              <a:buAutoNum type="alphaUcPeriod"/>
              <a:defRPr/>
            </a:pPr>
            <a:r>
              <a:rPr lang="en-US" sz="1800" u="sng" dirty="0"/>
              <a:t>Manufacturing Personnel</a:t>
            </a:r>
            <a:r>
              <a:rPr lang="en-US" sz="1600" dirty="0"/>
              <a:t>, to include specialization, training, &amp; certification</a:t>
            </a:r>
            <a:endParaRPr lang="en-US" sz="1400" dirty="0"/>
          </a:p>
          <a:p>
            <a:pPr marL="285750" indent="-285750">
              <a:buFont typeface="Verdana" pitchFamily="34" charset="0"/>
              <a:buAutoNum type="alphaUcPeriod"/>
              <a:defRPr/>
            </a:pPr>
            <a:r>
              <a:rPr lang="en-US" sz="1800" u="sng" dirty="0"/>
              <a:t>Facilities</a:t>
            </a:r>
            <a:r>
              <a:rPr lang="en-US" sz="1600" dirty="0"/>
              <a:t>, to include capacity and plant layout &amp; design</a:t>
            </a:r>
          </a:p>
          <a:p>
            <a:pPr marL="285750" indent="-285750">
              <a:buFont typeface="Verdana" pitchFamily="34" charset="0"/>
              <a:buAutoNum type="alphaUcPeriod"/>
              <a:defRPr/>
            </a:pPr>
            <a:r>
              <a:rPr lang="en-US" sz="1800" u="sng" dirty="0"/>
              <a:t>Manufacturing Management</a:t>
            </a:r>
          </a:p>
          <a:p>
            <a:pPr marL="511175" lvl="1" indent="-114300">
              <a:buFont typeface="Arial" charset="0"/>
              <a:buChar char="•"/>
              <a:defRPr/>
            </a:pPr>
            <a:r>
              <a:rPr lang="en-US" sz="1200" dirty="0"/>
              <a:t>Manufacturing planning and scheduling</a:t>
            </a:r>
          </a:p>
          <a:p>
            <a:pPr marL="511175" lvl="1" indent="-114300">
              <a:buFont typeface="Arial" charset="0"/>
              <a:buChar char="•"/>
              <a:defRPr/>
            </a:pPr>
            <a:r>
              <a:rPr lang="en-US" sz="1200" dirty="0"/>
              <a:t>Materials planning</a:t>
            </a:r>
          </a:p>
          <a:p>
            <a:pPr marL="511175" lvl="1" indent="-114300">
              <a:buFont typeface="Arial" charset="0"/>
              <a:buChar char="•"/>
              <a:defRPr/>
            </a:pPr>
            <a:r>
              <a:rPr lang="en-US" sz="1200" dirty="0"/>
              <a:t>Tooling and special test equipment</a:t>
            </a:r>
          </a:p>
          <a:p>
            <a:pPr marL="511175" lvl="1" indent="-114300">
              <a:buFont typeface="Arial" charset="0"/>
              <a:buChar char="•"/>
              <a:defRPr/>
            </a:pPr>
            <a:r>
              <a:rPr lang="en-US" sz="1200" dirty="0"/>
              <a:t>Operational Technology Cybersecurity</a:t>
            </a:r>
            <a:endParaRPr lang="en-US" sz="1600" dirty="0"/>
          </a:p>
          <a:p>
            <a:endParaRPr lang="en-US" dirty="0"/>
          </a:p>
        </p:txBody>
      </p:sp>
    </p:spTree>
    <p:extLst>
      <p:ext uri="{BB962C8B-B14F-4D97-AF65-F5344CB8AC3E}">
        <p14:creationId xmlns:p14="http://schemas.microsoft.com/office/powerpoint/2010/main" val="2798794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MRL Manufacturing Environment Definitions</a:t>
            </a:r>
          </a:p>
        </p:txBody>
      </p:sp>
      <p:sp>
        <p:nvSpPr>
          <p:cNvPr id="3" name="Content Placeholder 2"/>
          <p:cNvSpPr>
            <a:spLocks noGrp="1"/>
          </p:cNvSpPr>
          <p:nvPr>
            <p:ph idx="1"/>
          </p:nvPr>
        </p:nvSpPr>
        <p:spPr>
          <a:xfrm>
            <a:off x="203200" y="1079269"/>
            <a:ext cx="8737600" cy="5310231"/>
          </a:xfrm>
        </p:spPr>
        <p:txBody>
          <a:bodyPr>
            <a:normAutofit fontScale="62500" lnSpcReduction="20000"/>
          </a:bodyPr>
          <a:lstStyle/>
          <a:p>
            <a:pPr marL="0" indent="0">
              <a:buNone/>
            </a:pPr>
            <a:r>
              <a:rPr lang="en-US" dirty="0"/>
              <a:t>Terms defined by the MRL </a:t>
            </a:r>
            <a:r>
              <a:rPr lang="en-US" dirty="0" err="1"/>
              <a:t>Deskbook</a:t>
            </a:r>
            <a:r>
              <a:rPr lang="en-US" dirty="0"/>
              <a:t>:</a:t>
            </a:r>
          </a:p>
          <a:p>
            <a:pPr>
              <a:lnSpc>
                <a:spcPct val="120000"/>
              </a:lnSpc>
              <a:spcBef>
                <a:spcPts val="1200"/>
              </a:spcBef>
            </a:pPr>
            <a:r>
              <a:rPr lang="en-US" u="sng" dirty="0"/>
              <a:t>Laboratory Environment</a:t>
            </a:r>
            <a:r>
              <a:rPr lang="en-US" dirty="0"/>
              <a:t> – An environment where scientists, design engineers, manufacturing engineers, quality engineers, and production personnel develop and test processes, procedures, and equipment for making a product. ~ MRL 1 - 4</a:t>
            </a:r>
          </a:p>
          <a:p>
            <a:pPr>
              <a:lnSpc>
                <a:spcPct val="120000"/>
              </a:lnSpc>
              <a:spcBef>
                <a:spcPts val="1200"/>
              </a:spcBef>
            </a:pPr>
            <a:r>
              <a:rPr lang="en-US" sz="2900" u="sng" dirty="0"/>
              <a:t>Production Relevant</a:t>
            </a:r>
            <a:r>
              <a:rPr lang="en-US" sz="2900" dirty="0"/>
              <a:t> – An environment with some shop floor production realism present (such as facilities, personnel, tooling, processes, materials etc.). ~ MRL 5 &amp; 6 </a:t>
            </a:r>
          </a:p>
          <a:p>
            <a:pPr>
              <a:lnSpc>
                <a:spcPct val="120000"/>
              </a:lnSpc>
              <a:spcBef>
                <a:spcPts val="1200"/>
              </a:spcBef>
            </a:pPr>
            <a:r>
              <a:rPr lang="en-US" sz="2900" u="sng" dirty="0"/>
              <a:t>Production Representative</a:t>
            </a:r>
            <a:r>
              <a:rPr lang="en-US" sz="2900" dirty="0"/>
              <a:t> – An environment that has as much production realism as possible, considering the maturity of the design. ~ MRL 7</a:t>
            </a:r>
          </a:p>
          <a:p>
            <a:pPr>
              <a:lnSpc>
                <a:spcPct val="120000"/>
              </a:lnSpc>
              <a:spcBef>
                <a:spcPts val="1200"/>
              </a:spcBef>
            </a:pPr>
            <a:r>
              <a:rPr lang="en-US" sz="2900" u="sng" dirty="0"/>
              <a:t>Pilot Line</a:t>
            </a:r>
            <a:r>
              <a:rPr lang="en-US" sz="2900" dirty="0"/>
              <a:t> – An environment that incorporates all of the key production realism elements (equipment, personnel skill levels, facilities, materials, components, work instructions, processes, tooling, cleanliness, lighting etc.). ~ MRL 8</a:t>
            </a:r>
          </a:p>
          <a:p>
            <a:pPr>
              <a:lnSpc>
                <a:spcPct val="120000"/>
              </a:lnSpc>
              <a:spcBef>
                <a:spcPts val="1200"/>
              </a:spcBef>
            </a:pPr>
            <a:r>
              <a:rPr lang="en-US" sz="2900" u="sng" dirty="0"/>
              <a:t>Production Line</a:t>
            </a:r>
            <a:r>
              <a:rPr lang="en-US" sz="2900" dirty="0"/>
              <a:t> – An environment that incorporates all capabilities required to manufacture production configuration items, subsystems, or systems. ~ MRL 9 &amp; 10</a:t>
            </a:r>
          </a:p>
          <a:p>
            <a:pPr marL="0" indent="0">
              <a:buNone/>
            </a:pPr>
            <a:endParaRPr lang="en-US" dirty="0"/>
          </a:p>
        </p:txBody>
      </p:sp>
    </p:spTree>
    <p:extLst>
      <p:ext uri="{BB962C8B-B14F-4D97-AF65-F5344CB8AC3E}">
        <p14:creationId xmlns:p14="http://schemas.microsoft.com/office/powerpoint/2010/main" val="245078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Assessment Process	</a:t>
            </a:r>
          </a:p>
        </p:txBody>
      </p:sp>
      <p:sp>
        <p:nvSpPr>
          <p:cNvPr id="4" name="Content Placeholder 3"/>
          <p:cNvSpPr>
            <a:spLocks noGrp="1"/>
          </p:cNvSpPr>
          <p:nvPr>
            <p:ph idx="1"/>
          </p:nvPr>
        </p:nvSpPr>
        <p:spPr>
          <a:xfrm>
            <a:off x="350982" y="1051560"/>
            <a:ext cx="8599054" cy="5007495"/>
          </a:xfrm>
        </p:spPr>
        <p:txBody>
          <a:bodyPr>
            <a:normAutofit fontScale="92500" lnSpcReduction="10000"/>
          </a:bodyPr>
          <a:lstStyle/>
          <a:p>
            <a:r>
              <a:rPr lang="en-US" dirty="0"/>
              <a:t>Self-assessment</a:t>
            </a:r>
          </a:p>
          <a:p>
            <a:pPr marL="738188" lvl="1" indent="-280988"/>
            <a:r>
              <a:rPr lang="en-US" dirty="0"/>
              <a:t>Based on Target MRL and Criteria Matrix</a:t>
            </a:r>
          </a:p>
          <a:p>
            <a:pPr lvl="2"/>
            <a:r>
              <a:rPr lang="en-US" dirty="0"/>
              <a:t>User’s Guide and </a:t>
            </a:r>
            <a:r>
              <a:rPr lang="en-US" dirty="0" err="1"/>
              <a:t>Deskbook</a:t>
            </a:r>
            <a:r>
              <a:rPr lang="en-US" dirty="0"/>
              <a:t> expound on criteria and provide appropriate “hooks” to guidance</a:t>
            </a:r>
          </a:p>
          <a:p>
            <a:pPr marL="738188" lvl="1" indent="-280988"/>
            <a:r>
              <a:rPr lang="en-US" dirty="0"/>
              <a:t>Identifies supporting evidence/artifacts</a:t>
            </a:r>
          </a:p>
          <a:p>
            <a:pPr marL="738188" lvl="1" indent="-280988"/>
            <a:r>
              <a:rPr lang="en-US" dirty="0"/>
              <a:t>MRA Team reviews self-assessment before on-site assessment</a:t>
            </a:r>
          </a:p>
          <a:p>
            <a:pPr marL="738188" lvl="1" indent="-280988"/>
            <a:r>
              <a:rPr lang="en-US" dirty="0"/>
              <a:t>Provides feedback to company</a:t>
            </a:r>
          </a:p>
          <a:p>
            <a:pPr>
              <a:spcBef>
                <a:spcPts val="1200"/>
              </a:spcBef>
            </a:pPr>
            <a:r>
              <a:rPr lang="en-US" dirty="0"/>
              <a:t>On-site Assessment</a:t>
            </a:r>
          </a:p>
          <a:p>
            <a:pPr marL="738188" lvl="1" indent="-280988"/>
            <a:r>
              <a:rPr lang="en-US" dirty="0"/>
              <a:t>Company presents summary MRL assessment, company info, and facility tour</a:t>
            </a:r>
          </a:p>
          <a:p>
            <a:pPr marL="738188" lvl="1" indent="-280988"/>
            <a:r>
              <a:rPr lang="en-US" dirty="0"/>
              <a:t>Demonstrate evidence on the production floor</a:t>
            </a:r>
          </a:p>
          <a:p>
            <a:pPr marL="738188" lvl="1" indent="-280988"/>
            <a:r>
              <a:rPr lang="en-US" dirty="0"/>
              <a:t>Determine As-Is MRL using Criteria Matrix</a:t>
            </a:r>
          </a:p>
          <a:p>
            <a:pPr marL="738188" lvl="1" indent="-280988"/>
            <a:r>
              <a:rPr lang="en-US" dirty="0"/>
              <a:t>Begin MMP strategy/risk discussion (</a:t>
            </a:r>
            <a:r>
              <a:rPr lang="en-US" i="1" dirty="0"/>
              <a:t>i.e</a:t>
            </a:r>
            <a:r>
              <a:rPr lang="en-US" dirty="0"/>
              <a:t>., start MMP development)</a:t>
            </a:r>
          </a:p>
        </p:txBody>
      </p:sp>
    </p:spTree>
    <p:extLst>
      <p:ext uri="{BB962C8B-B14F-4D97-AF65-F5344CB8AC3E}">
        <p14:creationId xmlns:p14="http://schemas.microsoft.com/office/powerpoint/2010/main" val="1729863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Post-Assessment Activities </a:t>
            </a:r>
          </a:p>
        </p:txBody>
      </p:sp>
      <p:sp>
        <p:nvSpPr>
          <p:cNvPr id="3" name="Content Placeholder 2"/>
          <p:cNvSpPr>
            <a:spLocks noGrp="1"/>
          </p:cNvSpPr>
          <p:nvPr>
            <p:ph idx="1"/>
          </p:nvPr>
        </p:nvSpPr>
        <p:spPr/>
        <p:txBody>
          <a:bodyPr>
            <a:normAutofit/>
          </a:bodyPr>
          <a:lstStyle/>
          <a:p>
            <a:r>
              <a:rPr lang="en-US" dirty="0"/>
              <a:t>As a Best Practice, Program Office/Contractor/ Supplier will normally collaborate to develop the Manufacturing Maturity Plan (MMP) for MRLs which do not meet the target MRL level.  </a:t>
            </a:r>
          </a:p>
          <a:p>
            <a:pPr>
              <a:spcBef>
                <a:spcPts val="1200"/>
              </a:spcBef>
            </a:pPr>
            <a:r>
              <a:rPr lang="en-US" dirty="0"/>
              <a:t>MMPs address:</a:t>
            </a:r>
          </a:p>
          <a:p>
            <a:pPr marL="803275" lvl="1" indent="-346075">
              <a:spcBef>
                <a:spcPts val="600"/>
              </a:spcBef>
            </a:pPr>
            <a:r>
              <a:rPr lang="en-US" sz="2800" dirty="0"/>
              <a:t>Activities to reach MRL target</a:t>
            </a:r>
          </a:p>
          <a:p>
            <a:pPr marL="803275" lvl="1" indent="-346075">
              <a:spcBef>
                <a:spcPts val="600"/>
              </a:spcBef>
            </a:pPr>
            <a:r>
              <a:rPr lang="en-US" sz="2800" dirty="0"/>
              <a:t>Schedule and Costs</a:t>
            </a:r>
          </a:p>
          <a:p>
            <a:pPr marL="803275" lvl="1" indent="-346075">
              <a:spcBef>
                <a:spcPts val="600"/>
              </a:spcBef>
            </a:pPr>
            <a:r>
              <a:rPr lang="en-US" sz="2800" dirty="0"/>
              <a:t>Considerations for the Milestone Decision Authority (MDAs)</a:t>
            </a:r>
            <a:endParaRPr lang="en-US" sz="2800" i="1" u="sng" dirty="0"/>
          </a:p>
          <a:p>
            <a:endParaRPr lang="en-US" dirty="0"/>
          </a:p>
        </p:txBody>
      </p:sp>
    </p:spTree>
    <p:extLst>
      <p:ext uri="{BB962C8B-B14F-4D97-AF65-F5344CB8AC3E}">
        <p14:creationId xmlns:p14="http://schemas.microsoft.com/office/powerpoint/2010/main" val="1953844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MRL Body of Knowledge – </a:t>
            </a:r>
            <a:r>
              <a:rPr lang="en-US" dirty="0" err="1"/>
              <a:t>Deskbook</a:t>
            </a:r>
            <a:endParaRPr lang="en-US" dirty="0"/>
          </a:p>
        </p:txBody>
      </p:sp>
      <p:sp>
        <p:nvSpPr>
          <p:cNvPr id="3" name="Content Placeholder 2"/>
          <p:cNvSpPr>
            <a:spLocks noGrp="1"/>
          </p:cNvSpPr>
          <p:nvPr>
            <p:ph idx="1"/>
          </p:nvPr>
        </p:nvSpPr>
        <p:spPr>
          <a:xfrm>
            <a:off x="332509" y="1096873"/>
            <a:ext cx="4812145" cy="4535060"/>
          </a:xfrm>
        </p:spPr>
        <p:txBody>
          <a:bodyPr>
            <a:normAutofit lnSpcReduction="10000"/>
          </a:bodyPr>
          <a:lstStyle/>
          <a:p>
            <a:pPr>
              <a:defRPr/>
            </a:pPr>
            <a:r>
              <a:rPr lang="en-US" dirty="0"/>
              <a:t>Narrative document:</a:t>
            </a:r>
          </a:p>
          <a:p>
            <a:pPr marL="573088" lvl="1" indent="-287338">
              <a:spcBef>
                <a:spcPts val="600"/>
              </a:spcBef>
              <a:defRPr/>
            </a:pPr>
            <a:r>
              <a:rPr lang="en-US" dirty="0"/>
              <a:t>Defines MRLs and Criteria</a:t>
            </a:r>
          </a:p>
          <a:p>
            <a:pPr marL="573088" lvl="1" indent="-287338">
              <a:spcBef>
                <a:spcPts val="600"/>
              </a:spcBef>
              <a:defRPr/>
            </a:pPr>
            <a:r>
              <a:rPr lang="en-US" dirty="0"/>
              <a:t>Explains Manufacturing Readiness Assessment (MRA) process and Manufacturing Maturation Plan (MMP) format</a:t>
            </a:r>
          </a:p>
          <a:p>
            <a:pPr marL="573088" lvl="1" indent="-287338">
              <a:spcBef>
                <a:spcPts val="600"/>
              </a:spcBef>
              <a:defRPr/>
            </a:pPr>
            <a:r>
              <a:rPr lang="en-US" dirty="0"/>
              <a:t>Provides contracting language and tailoring guidelines</a:t>
            </a:r>
          </a:p>
          <a:p>
            <a:pPr>
              <a:spcBef>
                <a:spcPts val="600"/>
              </a:spcBef>
              <a:defRPr/>
            </a:pPr>
            <a:r>
              <a:rPr lang="en-US" dirty="0"/>
              <a:t>“Living” document</a:t>
            </a:r>
          </a:p>
          <a:p>
            <a:pPr>
              <a:spcBef>
                <a:spcPts val="600"/>
              </a:spcBef>
              <a:defRPr/>
            </a:pPr>
            <a:r>
              <a:rPr lang="en-US" dirty="0"/>
              <a:t>Contains MRL Criteria Matrix as an appendix</a:t>
            </a:r>
          </a:p>
        </p:txBody>
      </p:sp>
      <p:sp>
        <p:nvSpPr>
          <p:cNvPr id="7" name="Rectangle 6">
            <a:extLst>
              <a:ext uri="{FF2B5EF4-FFF2-40B4-BE49-F238E27FC236}">
                <a16:creationId xmlns:a16="http://schemas.microsoft.com/office/drawing/2014/main" id="{37BD4FD9-B805-0327-5D30-CF71D1B28426}"/>
              </a:ext>
            </a:extLst>
          </p:cNvPr>
          <p:cNvSpPr/>
          <p:nvPr/>
        </p:nvSpPr>
        <p:spPr>
          <a:xfrm>
            <a:off x="1396186" y="5978012"/>
            <a:ext cx="6626812" cy="74282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FF00"/>
                </a:solidFill>
                <a:latin typeface="Franklin Gothic Medium" panose="020B0603020102020204" pitchFamily="34" charset="0"/>
              </a:rPr>
              <a:t>The MRL Body of Knowledge is at: dodmrl.org</a:t>
            </a:r>
          </a:p>
        </p:txBody>
      </p:sp>
      <p:pic>
        <p:nvPicPr>
          <p:cNvPr id="4" name="Picture 3"/>
          <p:cNvPicPr>
            <a:picLocks noChangeAspect="1"/>
          </p:cNvPicPr>
          <p:nvPr/>
        </p:nvPicPr>
        <p:blipFill>
          <a:blip r:embed="rId3"/>
          <a:stretch>
            <a:fillRect/>
          </a:stretch>
        </p:blipFill>
        <p:spPr>
          <a:xfrm>
            <a:off x="5357558" y="1219848"/>
            <a:ext cx="3315391" cy="4289110"/>
          </a:xfrm>
          <a:prstGeom prst="rect">
            <a:avLst/>
          </a:prstGeom>
          <a:ln w="19050">
            <a:solidFill>
              <a:schemeClr val="tx1"/>
            </a:solidFill>
          </a:ln>
        </p:spPr>
      </p:pic>
    </p:spTree>
    <p:extLst>
      <p:ext uri="{BB962C8B-B14F-4D97-AF65-F5344CB8AC3E}">
        <p14:creationId xmlns:p14="http://schemas.microsoft.com/office/powerpoint/2010/main" val="2048507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MRL Body of Knowledge – Criteria Matrix</a:t>
            </a:r>
          </a:p>
        </p:txBody>
      </p:sp>
      <p:sp>
        <p:nvSpPr>
          <p:cNvPr id="3" name="Content Placeholder 2"/>
          <p:cNvSpPr>
            <a:spLocks noGrp="1"/>
          </p:cNvSpPr>
          <p:nvPr>
            <p:ph idx="1"/>
          </p:nvPr>
        </p:nvSpPr>
        <p:spPr>
          <a:xfrm>
            <a:off x="161636" y="977673"/>
            <a:ext cx="8820728" cy="2338181"/>
          </a:xfrm>
        </p:spPr>
        <p:txBody>
          <a:bodyPr>
            <a:normAutofit/>
          </a:bodyPr>
          <a:lstStyle/>
          <a:p>
            <a:pPr>
              <a:defRPr/>
            </a:pPr>
            <a:r>
              <a:rPr lang="en-US" dirty="0"/>
              <a:t>Excel spreadsheet containing all criteria organized by:</a:t>
            </a:r>
          </a:p>
          <a:p>
            <a:pPr marL="573088" lvl="1" indent="-287338">
              <a:lnSpc>
                <a:spcPct val="80000"/>
              </a:lnSpc>
              <a:spcBef>
                <a:spcPts val="600"/>
              </a:spcBef>
              <a:defRPr/>
            </a:pPr>
            <a:r>
              <a:rPr lang="en-US" dirty="0"/>
              <a:t>MRL timeline (column) </a:t>
            </a:r>
          </a:p>
          <a:p>
            <a:pPr marL="573088" lvl="1" indent="-287338">
              <a:lnSpc>
                <a:spcPct val="80000"/>
              </a:lnSpc>
              <a:spcBef>
                <a:spcPts val="600"/>
              </a:spcBef>
              <a:defRPr/>
            </a:pPr>
            <a:r>
              <a:rPr lang="en-US" dirty="0"/>
              <a:t>Subject thread (row)  </a:t>
            </a:r>
          </a:p>
          <a:p>
            <a:pPr>
              <a:defRPr/>
            </a:pPr>
            <a:r>
              <a:rPr lang="en-US" dirty="0"/>
              <a:t>Included within the MRL User’s Guide file at </a:t>
            </a:r>
            <a:r>
              <a:rPr lang="en-US" u="sng" dirty="0"/>
              <a:t>dodmrl.org</a:t>
            </a:r>
          </a:p>
          <a:p>
            <a:pPr>
              <a:defRPr/>
            </a:pPr>
            <a:endParaRPr lang="en-US" dirty="0"/>
          </a:p>
          <a:p>
            <a:pPr>
              <a:defRPr/>
            </a:pPr>
            <a:endParaRPr lang="en-US" dirty="0"/>
          </a:p>
          <a:p>
            <a:pPr>
              <a:defRPr/>
            </a:pPr>
            <a:endParaRPr lang="en-US" dirty="0"/>
          </a:p>
          <a:p>
            <a:pPr>
              <a:defRPr/>
            </a:pPr>
            <a:endParaRPr lang="en-US" dirty="0"/>
          </a:p>
          <a:p>
            <a:pPr marL="0" indent="0">
              <a:buNone/>
              <a:defRPr/>
            </a:pPr>
            <a:endParaRPr lang="en-US" dirty="0"/>
          </a:p>
          <a:p>
            <a:pPr marL="0" indent="0">
              <a:buNone/>
            </a:pPr>
            <a:endParaRPr lang="en-US" dirty="0"/>
          </a:p>
        </p:txBody>
      </p:sp>
      <p:pic>
        <p:nvPicPr>
          <p:cNvPr id="5" name="Picture 4"/>
          <p:cNvPicPr>
            <a:picLocks noChangeAspect="1"/>
          </p:cNvPicPr>
          <p:nvPr/>
        </p:nvPicPr>
        <p:blipFill rotWithShape="1">
          <a:blip r:embed="rId3"/>
          <a:srcRect b="17318"/>
          <a:stretch/>
        </p:blipFill>
        <p:spPr>
          <a:xfrm>
            <a:off x="685800" y="3162022"/>
            <a:ext cx="7772400" cy="3108507"/>
          </a:xfrm>
          <a:prstGeom prst="rect">
            <a:avLst/>
          </a:prstGeom>
          <a:ln w="19050">
            <a:solidFill>
              <a:schemeClr val="tx1"/>
            </a:solidFill>
          </a:ln>
        </p:spPr>
      </p:pic>
    </p:spTree>
    <p:extLst>
      <p:ext uri="{BB962C8B-B14F-4D97-AF65-F5344CB8AC3E}">
        <p14:creationId xmlns:p14="http://schemas.microsoft.com/office/powerpoint/2010/main" val="4005545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MRL </a:t>
            </a:r>
            <a:r>
              <a:rPr lang="en-US" dirty="0" err="1"/>
              <a:t>BoK</a:t>
            </a:r>
            <a:r>
              <a:rPr lang="en-US" dirty="0"/>
              <a:t> – User’s Guide</a:t>
            </a:r>
          </a:p>
        </p:txBody>
      </p:sp>
      <p:sp>
        <p:nvSpPr>
          <p:cNvPr id="3" name="Content Placeholder 2"/>
          <p:cNvSpPr>
            <a:spLocks noGrp="1"/>
          </p:cNvSpPr>
          <p:nvPr>
            <p:ph idx="1"/>
          </p:nvPr>
        </p:nvSpPr>
        <p:spPr>
          <a:xfrm>
            <a:off x="242150" y="976145"/>
            <a:ext cx="5031813" cy="5310231"/>
          </a:xfrm>
        </p:spPr>
        <p:txBody>
          <a:bodyPr>
            <a:normAutofit/>
          </a:bodyPr>
          <a:lstStyle/>
          <a:p>
            <a:pPr>
              <a:defRPr/>
            </a:pPr>
            <a:r>
              <a:rPr lang="en-US" dirty="0"/>
              <a:t>Interactive document</a:t>
            </a:r>
          </a:p>
          <a:p>
            <a:pPr>
              <a:spcBef>
                <a:spcPts val="600"/>
              </a:spcBef>
              <a:defRPr/>
            </a:pPr>
            <a:r>
              <a:rPr lang="en-US" dirty="0"/>
              <a:t>Supports MRL assessments:</a:t>
            </a:r>
          </a:p>
          <a:p>
            <a:pPr marL="573088" lvl="1" indent="-287338">
              <a:defRPr/>
            </a:pPr>
            <a:r>
              <a:rPr lang="en-US" dirty="0"/>
              <a:t>Contains cross-referenced definitions, criteria, explanatory notes, best practices and MRL  appropriate questionnaires</a:t>
            </a:r>
          </a:p>
          <a:p>
            <a:pPr marL="573088" lvl="1" indent="-287338">
              <a:defRPr/>
            </a:pPr>
            <a:r>
              <a:rPr lang="en-US" dirty="0"/>
              <a:t>“Mimics” Criteria Matrix</a:t>
            </a:r>
          </a:p>
          <a:p>
            <a:pPr>
              <a:spcBef>
                <a:spcPts val="600"/>
              </a:spcBef>
              <a:defRPr/>
            </a:pPr>
            <a:r>
              <a:rPr lang="en-US" dirty="0"/>
              <a:t>Has:</a:t>
            </a:r>
          </a:p>
          <a:p>
            <a:pPr marL="573088" lvl="1" indent="-287338">
              <a:defRPr/>
            </a:pPr>
            <a:r>
              <a:rPr lang="en-US" dirty="0"/>
              <a:t>Printable Criteria Matrix</a:t>
            </a:r>
          </a:p>
          <a:p>
            <a:pPr marL="573088" lvl="1" indent="-287338">
              <a:defRPr/>
            </a:pPr>
            <a:r>
              <a:rPr lang="en-US" dirty="0"/>
              <a:t>MRL Questionnaire</a:t>
            </a:r>
          </a:p>
          <a:p>
            <a:pPr marL="573088" lvl="1" indent="-287338">
              <a:defRPr/>
            </a:pPr>
            <a:r>
              <a:rPr lang="en-US" dirty="0"/>
              <a:t>Pop-Ups with additional information for each criteria</a:t>
            </a:r>
          </a:p>
          <a:p>
            <a:pPr>
              <a:defRPr/>
            </a:pPr>
            <a:endParaRPr lang="en-US" dirty="0"/>
          </a:p>
          <a:p>
            <a:pPr marL="0" indent="0">
              <a:buNone/>
              <a:defRPr/>
            </a:pPr>
            <a:endParaRPr lang="en-US" dirty="0"/>
          </a:p>
          <a:p>
            <a:pPr>
              <a:buFont typeface="Wingdings" pitchFamily="2" charset="2"/>
              <a:buNone/>
              <a:defRPr/>
            </a:pPr>
            <a:endParaRPr lang="en-US" dirty="0">
              <a:solidFill>
                <a:schemeClr val="accent6"/>
              </a:solidFill>
            </a:endParaRPr>
          </a:p>
        </p:txBody>
      </p:sp>
      <p:pic>
        <p:nvPicPr>
          <p:cNvPr id="4" name="Picture 3"/>
          <p:cNvPicPr>
            <a:picLocks noChangeAspect="1"/>
          </p:cNvPicPr>
          <p:nvPr/>
        </p:nvPicPr>
        <p:blipFill rotWithShape="1">
          <a:blip r:embed="rId3"/>
          <a:srcRect r="56074"/>
          <a:stretch/>
        </p:blipFill>
        <p:spPr>
          <a:xfrm>
            <a:off x="5174080" y="1115845"/>
            <a:ext cx="3655156" cy="2286000"/>
          </a:xfrm>
          <a:prstGeom prst="rect">
            <a:avLst/>
          </a:prstGeom>
          <a:ln w="19050">
            <a:solidFill>
              <a:schemeClr val="tx1"/>
            </a:solidFill>
          </a:ln>
        </p:spPr>
      </p:pic>
      <p:pic>
        <p:nvPicPr>
          <p:cNvPr id="9" name="Picture 8"/>
          <p:cNvPicPr>
            <a:picLocks noChangeAspect="1"/>
          </p:cNvPicPr>
          <p:nvPr/>
        </p:nvPicPr>
        <p:blipFill>
          <a:blip r:embed="rId4"/>
          <a:stretch>
            <a:fillRect/>
          </a:stretch>
        </p:blipFill>
        <p:spPr>
          <a:xfrm>
            <a:off x="5171636" y="3631260"/>
            <a:ext cx="3657600" cy="2738381"/>
          </a:xfrm>
          <a:prstGeom prst="rect">
            <a:avLst/>
          </a:prstGeom>
          <a:ln w="19050">
            <a:solidFill>
              <a:schemeClr val="tx1"/>
            </a:solidFill>
          </a:ln>
        </p:spPr>
      </p:pic>
    </p:spTree>
    <p:extLst>
      <p:ext uri="{BB962C8B-B14F-4D97-AF65-F5344CB8AC3E}">
        <p14:creationId xmlns:p14="http://schemas.microsoft.com/office/powerpoint/2010/main" val="2869952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MRLs?</a:t>
            </a:r>
          </a:p>
        </p:txBody>
      </p:sp>
      <p:sp>
        <p:nvSpPr>
          <p:cNvPr id="3" name="Content Placeholder 2"/>
          <p:cNvSpPr>
            <a:spLocks noGrp="1"/>
          </p:cNvSpPr>
          <p:nvPr>
            <p:ph idx="1"/>
          </p:nvPr>
        </p:nvSpPr>
        <p:spPr>
          <a:xfrm>
            <a:off x="299258" y="1311560"/>
            <a:ext cx="8595359" cy="4525819"/>
          </a:xfrm>
        </p:spPr>
        <p:txBody>
          <a:bodyPr>
            <a:normAutofit lnSpcReduction="10000"/>
          </a:bodyPr>
          <a:lstStyle/>
          <a:p>
            <a:r>
              <a:rPr lang="en-US" sz="2600" dirty="0">
                <a:cs typeface="Arial" panose="020B0604020202020204" pitchFamily="34" charset="0"/>
              </a:rPr>
              <a:t>Common language and standard for: </a:t>
            </a:r>
          </a:p>
          <a:p>
            <a:pPr lvl="1"/>
            <a:r>
              <a:rPr lang="en-US" dirty="0">
                <a:cs typeface="Arial" panose="020B0604020202020204" pitchFamily="34" charset="0"/>
              </a:rPr>
              <a:t>Assessing the manufacturing maturity of a technology or product and the plans for its future maturation</a:t>
            </a:r>
          </a:p>
          <a:p>
            <a:pPr lvl="1"/>
            <a:r>
              <a:rPr lang="en-US" dirty="0">
                <a:cs typeface="Arial" panose="020B0604020202020204" pitchFamily="34" charset="0"/>
              </a:rPr>
              <a:t>Helping to understand the level of manufacturing risk in producing a system or transition technology into a system application</a:t>
            </a:r>
          </a:p>
          <a:p>
            <a:pPr>
              <a:spcBef>
                <a:spcPct val="20000"/>
              </a:spcBef>
              <a:defRPr/>
            </a:pPr>
            <a:r>
              <a:rPr lang="en-US" sz="2600" kern="0" dirty="0">
                <a:cs typeface="Arial" panose="020B0604020202020204" pitchFamily="34" charset="0"/>
              </a:rPr>
              <a:t>Designed to complement Technology Readiness Levels</a:t>
            </a:r>
          </a:p>
          <a:p>
            <a:pPr>
              <a:spcBef>
                <a:spcPct val="20000"/>
              </a:spcBef>
              <a:defRPr/>
            </a:pPr>
            <a:r>
              <a:rPr lang="en-US" sz="2600" kern="0" dirty="0">
                <a:solidFill>
                  <a:srgbClr val="000000"/>
                </a:solidFill>
                <a:cs typeface="Arial" panose="020B0604020202020204" pitchFamily="34" charset="0"/>
              </a:rPr>
              <a:t>Not pass/fail criteria</a:t>
            </a:r>
          </a:p>
          <a:p>
            <a:pPr>
              <a:spcBef>
                <a:spcPct val="20000"/>
              </a:spcBef>
              <a:defRPr/>
            </a:pPr>
            <a:r>
              <a:rPr lang="en-US" sz="2600" kern="0" dirty="0">
                <a:solidFill>
                  <a:srgbClr val="000000"/>
                </a:solidFill>
                <a:cs typeface="Arial" panose="020B0604020202020204" pitchFamily="34" charset="0"/>
              </a:rPr>
              <a:t>Designed </a:t>
            </a:r>
            <a:r>
              <a:rPr lang="en-US" sz="2600" dirty="0">
                <a:solidFill>
                  <a:srgbClr val="000000"/>
                </a:solidFill>
                <a:cs typeface="Arial" panose="020B0604020202020204" pitchFamily="34" charset="0"/>
              </a:rPr>
              <a:t>to provide decision makers (at all levels) with a common </a:t>
            </a:r>
            <a:r>
              <a:rPr lang="en-US" sz="2600" dirty="0">
                <a:solidFill>
                  <a:srgbClr val="000000"/>
                </a:solidFill>
              </a:rPr>
              <a:t>understanding of the relative maturity (and attendant risks) associated with manufacturing technologies, products, and processes </a:t>
            </a:r>
            <a:endParaRPr lang="en-US" sz="2600" dirty="0"/>
          </a:p>
        </p:txBody>
      </p:sp>
      <p:pic>
        <p:nvPicPr>
          <p:cNvPr id="5" name="Picture 2" descr="C:\Documents\Daily Use\+important stuff SYS 213\potential picts\shutterstock_24226725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9626" y="332418"/>
            <a:ext cx="2514413" cy="115165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0F30058-D719-C644-B870-FE86A544BBE4}"/>
              </a:ext>
            </a:extLst>
          </p:cNvPr>
          <p:cNvSpPr/>
          <p:nvPr/>
        </p:nvSpPr>
        <p:spPr>
          <a:xfrm>
            <a:off x="1396186" y="6027174"/>
            <a:ext cx="6626812" cy="69366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FF00"/>
                </a:solidFill>
                <a:latin typeface="Franklin Gothic Medium" panose="020B0603020102020204" pitchFamily="34" charset="0"/>
              </a:rPr>
              <a:t>A Risk Identification Tool</a:t>
            </a:r>
          </a:p>
        </p:txBody>
      </p:sp>
    </p:spTree>
    <p:extLst>
      <p:ext uri="{BB962C8B-B14F-4D97-AF65-F5344CB8AC3E}">
        <p14:creationId xmlns:p14="http://schemas.microsoft.com/office/powerpoint/2010/main" val="933087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MRL Relationships</a:t>
            </a:r>
          </a:p>
        </p:txBody>
      </p:sp>
      <p:grpSp>
        <p:nvGrpSpPr>
          <p:cNvPr id="114" name="Group 113"/>
          <p:cNvGrpSpPr/>
          <p:nvPr/>
        </p:nvGrpSpPr>
        <p:grpSpPr>
          <a:xfrm>
            <a:off x="191291" y="1021701"/>
            <a:ext cx="8510327" cy="5384550"/>
            <a:chOff x="5340" y="1024864"/>
            <a:chExt cx="9046585" cy="5758651"/>
          </a:xfrm>
        </p:grpSpPr>
        <p:sp>
          <p:nvSpPr>
            <p:cNvPr id="60" name="Text Box 16"/>
            <p:cNvSpPr txBox="1">
              <a:spLocks noChangeArrowheads="1"/>
            </p:cNvSpPr>
            <p:nvPr/>
          </p:nvSpPr>
          <p:spPr bwMode="auto">
            <a:xfrm>
              <a:off x="5340" y="1024864"/>
              <a:ext cx="3505200" cy="394992"/>
            </a:xfrm>
            <a:prstGeom prst="rect">
              <a:avLst/>
            </a:prstGeom>
            <a:noFill/>
            <a:ln w="9525">
              <a:noFill/>
              <a:miter lim="800000"/>
              <a:headEnd/>
              <a:tailEnd/>
            </a:ln>
          </p:spPr>
          <p:txBody>
            <a:bodyPr>
              <a:spAutoFit/>
            </a:bodyPr>
            <a:lstStyle/>
            <a:p>
              <a:pPr algn="ctr"/>
              <a:r>
                <a:rPr lang="en-US" sz="1800" b="1" i="1" dirty="0">
                  <a:solidFill>
                    <a:srgbClr val="000000"/>
                  </a:solidFill>
                  <a:latin typeface="Franklin Gothic Medium" panose="020B0603020102020204" pitchFamily="34" charset="0"/>
                  <a:cs typeface="Arial" charset="0"/>
                </a:rPr>
                <a:t>Defense Acquisition Phases</a:t>
              </a:r>
            </a:p>
          </p:txBody>
        </p:sp>
        <p:sp>
          <p:nvSpPr>
            <p:cNvPr id="61" name="Text Box 16"/>
            <p:cNvSpPr txBox="1">
              <a:spLocks noChangeArrowheads="1"/>
            </p:cNvSpPr>
            <p:nvPr/>
          </p:nvSpPr>
          <p:spPr bwMode="auto">
            <a:xfrm>
              <a:off x="4267200" y="1029974"/>
              <a:ext cx="3948113" cy="394992"/>
            </a:xfrm>
            <a:prstGeom prst="rect">
              <a:avLst/>
            </a:prstGeom>
            <a:noFill/>
            <a:ln w="9525">
              <a:noFill/>
              <a:miter lim="800000"/>
              <a:headEnd/>
              <a:tailEnd/>
            </a:ln>
          </p:spPr>
          <p:txBody>
            <a:bodyPr>
              <a:spAutoFit/>
            </a:bodyPr>
            <a:lstStyle/>
            <a:p>
              <a:pPr algn="ctr"/>
              <a:r>
                <a:rPr lang="en-US" sz="1800" b="1" i="1" dirty="0">
                  <a:solidFill>
                    <a:srgbClr val="000000"/>
                  </a:solidFill>
                  <a:latin typeface="Franklin Gothic Medium" panose="020B0603020102020204" pitchFamily="34" charset="0"/>
                  <a:cs typeface="Arial" charset="0"/>
                </a:rPr>
                <a:t>System Acquisition Milestones</a:t>
              </a:r>
            </a:p>
          </p:txBody>
        </p:sp>
        <p:sp>
          <p:nvSpPr>
            <p:cNvPr id="62" name="Rectangle 40"/>
            <p:cNvSpPr>
              <a:spLocks noChangeArrowheads="1"/>
            </p:cNvSpPr>
            <p:nvPr/>
          </p:nvSpPr>
          <p:spPr bwMode="auto">
            <a:xfrm>
              <a:off x="174746" y="3373778"/>
              <a:ext cx="857250" cy="1066800"/>
            </a:xfrm>
            <a:prstGeom prst="rect">
              <a:avLst/>
            </a:prstGeom>
            <a:solidFill>
              <a:schemeClr val="bg1">
                <a:lumMod val="75000"/>
              </a:schemeClr>
            </a:solidFill>
            <a:ln w="38100" cmpd="dbl" algn="ctr">
              <a:solidFill>
                <a:schemeClr val="tx1"/>
              </a:solidFill>
              <a:miter lim="800000"/>
              <a:headEnd/>
              <a:tailEnd/>
            </a:ln>
          </p:spPr>
          <p:txBody>
            <a:bodyPr anchor="ctr" anchorCtr="1"/>
            <a:lstStyle/>
            <a:p>
              <a:pPr algn="ctr">
                <a:defRPr/>
              </a:pPr>
              <a:endParaRPr lang="en-US" sz="2000" b="1">
                <a:solidFill>
                  <a:srgbClr val="000000"/>
                </a:solidFill>
                <a:latin typeface="Arial"/>
                <a:cs typeface="Arial" charset="0"/>
              </a:endParaRPr>
            </a:p>
          </p:txBody>
        </p:sp>
        <p:sp>
          <p:nvSpPr>
            <p:cNvPr id="70" name="Rectangle 10"/>
            <p:cNvSpPr>
              <a:spLocks noChangeArrowheads="1"/>
            </p:cNvSpPr>
            <p:nvPr/>
          </p:nvSpPr>
          <p:spPr bwMode="auto">
            <a:xfrm>
              <a:off x="1036638" y="3971925"/>
              <a:ext cx="885825" cy="1108075"/>
            </a:xfrm>
            <a:prstGeom prst="rect">
              <a:avLst/>
            </a:prstGeom>
            <a:noFill/>
            <a:ln w="38100" cmpd="dbl">
              <a:noFill/>
              <a:miter lim="800000"/>
              <a:headEnd/>
              <a:tailEnd/>
            </a:ln>
          </p:spPr>
          <p:txBody>
            <a:bodyPr/>
            <a:lstStyle/>
            <a:p>
              <a:pPr algn="ctr">
                <a:lnSpc>
                  <a:spcPct val="90000"/>
                </a:lnSpc>
              </a:pPr>
              <a:endParaRPr lang="en-US" sz="1600" b="1">
                <a:solidFill>
                  <a:srgbClr val="000000"/>
                </a:solidFill>
                <a:cs typeface="Arial" charset="0"/>
              </a:endParaRPr>
            </a:p>
          </p:txBody>
        </p:sp>
        <p:sp>
          <p:nvSpPr>
            <p:cNvPr id="71" name="Rectangle 13"/>
            <p:cNvSpPr>
              <a:spLocks noChangeArrowheads="1"/>
            </p:cNvSpPr>
            <p:nvPr/>
          </p:nvSpPr>
          <p:spPr bwMode="auto">
            <a:xfrm>
              <a:off x="5477504" y="1784350"/>
              <a:ext cx="1697996" cy="736600"/>
            </a:xfrm>
            <a:prstGeom prst="rect">
              <a:avLst/>
            </a:prstGeom>
            <a:solidFill>
              <a:srgbClr val="B2B2B2"/>
            </a:solidFill>
            <a:ln w="38100" cmpd="dbl">
              <a:solidFill>
                <a:schemeClr val="tx1"/>
              </a:solidFill>
              <a:miter lim="800000"/>
              <a:headEnd/>
              <a:tailEnd/>
            </a:ln>
          </p:spPr>
          <p:txBody>
            <a:bodyPr anchor="ctr" anchorCtr="1"/>
            <a:lstStyle/>
            <a:p>
              <a:pPr algn="ctr">
                <a:spcBef>
                  <a:spcPct val="20000"/>
                </a:spcBef>
              </a:pPr>
              <a:r>
                <a:rPr lang="en-US" sz="1400" b="1" dirty="0">
                  <a:solidFill>
                    <a:srgbClr val="000000"/>
                  </a:solidFill>
                  <a:cs typeface="Arial" charset="0"/>
                </a:rPr>
                <a:t>Engineering &amp; Manufacturing Development</a:t>
              </a:r>
            </a:p>
          </p:txBody>
        </p:sp>
        <p:sp>
          <p:nvSpPr>
            <p:cNvPr id="72" name="Rectangle 14"/>
            <p:cNvSpPr>
              <a:spLocks noChangeArrowheads="1"/>
            </p:cNvSpPr>
            <p:nvPr/>
          </p:nvSpPr>
          <p:spPr bwMode="auto">
            <a:xfrm>
              <a:off x="3657600" y="1784350"/>
              <a:ext cx="1800225" cy="736600"/>
            </a:xfrm>
            <a:prstGeom prst="rect">
              <a:avLst/>
            </a:prstGeom>
            <a:solidFill>
              <a:srgbClr val="FF6600"/>
            </a:solidFill>
            <a:ln w="38100" cmpd="dbl">
              <a:solidFill>
                <a:schemeClr val="tx1"/>
              </a:solidFill>
              <a:miter lim="800000"/>
              <a:headEnd/>
              <a:tailEnd/>
            </a:ln>
          </p:spPr>
          <p:txBody>
            <a:bodyPr anchor="ctr" anchorCtr="1"/>
            <a:lstStyle/>
            <a:p>
              <a:pPr algn="ctr">
                <a:spcBef>
                  <a:spcPct val="20000"/>
                </a:spcBef>
              </a:pPr>
              <a:r>
                <a:rPr lang="en-US" sz="1400" b="1">
                  <a:solidFill>
                    <a:srgbClr val="000000"/>
                  </a:solidFill>
                  <a:cs typeface="Arial" charset="0"/>
                </a:rPr>
                <a:t>Technology Maturation &amp; Risk Reduction</a:t>
              </a:r>
            </a:p>
          </p:txBody>
        </p:sp>
        <p:sp>
          <p:nvSpPr>
            <p:cNvPr id="73" name="Text Box 17"/>
            <p:cNvSpPr txBox="1">
              <a:spLocks noChangeArrowheads="1"/>
            </p:cNvSpPr>
            <p:nvPr/>
          </p:nvSpPr>
          <p:spPr bwMode="auto">
            <a:xfrm>
              <a:off x="3125801" y="6421439"/>
              <a:ext cx="2897161" cy="362076"/>
            </a:xfrm>
            <a:prstGeom prst="rect">
              <a:avLst/>
            </a:prstGeom>
            <a:noFill/>
            <a:ln w="9525">
              <a:noFill/>
              <a:miter lim="800000"/>
              <a:headEnd/>
              <a:tailEnd/>
            </a:ln>
          </p:spPr>
          <p:txBody>
            <a:bodyPr wrap="none">
              <a:spAutoFit/>
            </a:bodyPr>
            <a:lstStyle/>
            <a:p>
              <a:pPr algn="ctr"/>
              <a:r>
                <a:rPr lang="en-US" sz="1600" b="1" i="1" dirty="0">
                  <a:solidFill>
                    <a:srgbClr val="000000"/>
                  </a:solidFill>
                  <a:latin typeface="Franklin Gothic Medium" panose="020B0603020102020204" pitchFamily="34" charset="0"/>
                  <a:cs typeface="Arial" charset="0"/>
                </a:rPr>
                <a:t>Technology Readiness Levels</a:t>
              </a:r>
            </a:p>
          </p:txBody>
        </p:sp>
        <p:sp>
          <p:nvSpPr>
            <p:cNvPr id="74" name="AutoShape 18"/>
            <p:cNvSpPr>
              <a:spLocks noChangeArrowheads="1"/>
            </p:cNvSpPr>
            <p:nvPr/>
          </p:nvSpPr>
          <p:spPr bwMode="auto">
            <a:xfrm>
              <a:off x="7023100" y="1403350"/>
              <a:ext cx="425450" cy="354013"/>
            </a:xfrm>
            <a:prstGeom prst="triangle">
              <a:avLst>
                <a:gd name="adj" fmla="val 50000"/>
              </a:avLst>
            </a:prstGeom>
            <a:solidFill>
              <a:srgbClr val="000066"/>
            </a:solidFill>
            <a:ln w="15875">
              <a:solidFill>
                <a:srgbClr val="FF0000"/>
              </a:solidFill>
              <a:miter lim="800000"/>
              <a:headEnd/>
              <a:tailEnd/>
            </a:ln>
          </p:spPr>
          <p:txBody>
            <a:bodyPr wrap="none" lIns="45720" rIns="45720" anchor="b" anchorCtr="1"/>
            <a:lstStyle/>
            <a:p>
              <a:pPr algn="ctr" eaLnBrk="0" hangingPunct="0"/>
              <a:r>
                <a:rPr lang="en-US" sz="1400" b="1">
                  <a:solidFill>
                    <a:srgbClr val="FFFF00"/>
                  </a:solidFill>
                  <a:cs typeface="Arial" charset="0"/>
                </a:rPr>
                <a:t>C</a:t>
              </a:r>
            </a:p>
          </p:txBody>
        </p:sp>
        <p:sp>
          <p:nvSpPr>
            <p:cNvPr id="75" name="AutoShape 19"/>
            <p:cNvSpPr>
              <a:spLocks noChangeArrowheads="1"/>
            </p:cNvSpPr>
            <p:nvPr/>
          </p:nvSpPr>
          <p:spPr bwMode="auto">
            <a:xfrm>
              <a:off x="5232400" y="1403350"/>
              <a:ext cx="425450" cy="354013"/>
            </a:xfrm>
            <a:prstGeom prst="triangle">
              <a:avLst>
                <a:gd name="adj" fmla="val 50000"/>
              </a:avLst>
            </a:prstGeom>
            <a:solidFill>
              <a:srgbClr val="000066"/>
            </a:solidFill>
            <a:ln w="15875">
              <a:solidFill>
                <a:srgbClr val="FF0000"/>
              </a:solidFill>
              <a:miter lim="800000"/>
              <a:headEnd/>
              <a:tailEnd/>
            </a:ln>
          </p:spPr>
          <p:txBody>
            <a:bodyPr wrap="none" lIns="45720" rIns="45720" anchor="b" anchorCtr="1"/>
            <a:lstStyle/>
            <a:p>
              <a:pPr algn="ctr" eaLnBrk="0" hangingPunct="0"/>
              <a:r>
                <a:rPr lang="en-US" sz="1400" b="1">
                  <a:solidFill>
                    <a:srgbClr val="FFFF00"/>
                  </a:solidFill>
                  <a:cs typeface="Arial" charset="0"/>
                </a:rPr>
                <a:t>B</a:t>
              </a:r>
            </a:p>
          </p:txBody>
        </p:sp>
        <p:sp>
          <p:nvSpPr>
            <p:cNvPr id="76" name="AutoShape 20"/>
            <p:cNvSpPr>
              <a:spLocks noChangeArrowheads="1"/>
            </p:cNvSpPr>
            <p:nvPr/>
          </p:nvSpPr>
          <p:spPr bwMode="auto">
            <a:xfrm>
              <a:off x="3436938" y="1403350"/>
              <a:ext cx="425450" cy="354013"/>
            </a:xfrm>
            <a:prstGeom prst="triangle">
              <a:avLst>
                <a:gd name="adj" fmla="val 50000"/>
              </a:avLst>
            </a:prstGeom>
            <a:solidFill>
              <a:srgbClr val="000066"/>
            </a:solidFill>
            <a:ln w="15875">
              <a:solidFill>
                <a:srgbClr val="FF0000"/>
              </a:solidFill>
              <a:miter lim="800000"/>
              <a:headEnd/>
              <a:tailEnd/>
            </a:ln>
          </p:spPr>
          <p:txBody>
            <a:bodyPr wrap="none" lIns="45720" rIns="45720" anchor="b" anchorCtr="1"/>
            <a:lstStyle/>
            <a:p>
              <a:pPr algn="ctr" eaLnBrk="0" hangingPunct="0"/>
              <a:r>
                <a:rPr lang="en-US" sz="1400" b="1">
                  <a:solidFill>
                    <a:srgbClr val="FFFF00"/>
                  </a:solidFill>
                  <a:cs typeface="Arial" charset="0"/>
                </a:rPr>
                <a:t>A</a:t>
              </a:r>
            </a:p>
          </p:txBody>
        </p:sp>
        <p:sp>
          <p:nvSpPr>
            <p:cNvPr id="77" name="Rectangle 22"/>
            <p:cNvSpPr>
              <a:spLocks noChangeArrowheads="1"/>
            </p:cNvSpPr>
            <p:nvPr/>
          </p:nvSpPr>
          <p:spPr bwMode="auto">
            <a:xfrm>
              <a:off x="198438" y="1784350"/>
              <a:ext cx="2554288" cy="736600"/>
            </a:xfrm>
            <a:prstGeom prst="rect">
              <a:avLst/>
            </a:prstGeom>
            <a:solidFill>
              <a:srgbClr val="FFCCCC"/>
            </a:solidFill>
            <a:ln w="38100" cmpd="dbl">
              <a:solidFill>
                <a:schemeClr val="tx1"/>
              </a:solidFill>
              <a:miter lim="800000"/>
              <a:headEnd/>
              <a:tailEnd/>
            </a:ln>
          </p:spPr>
          <p:txBody>
            <a:bodyPr anchor="ctr" anchorCtr="1"/>
            <a:lstStyle/>
            <a:p>
              <a:pPr algn="ctr"/>
              <a:r>
                <a:rPr lang="en-US" sz="1200" b="1" dirty="0">
                  <a:solidFill>
                    <a:srgbClr val="000000"/>
                  </a:solidFill>
                  <a:cs typeface="Arial" charset="0"/>
                </a:rPr>
                <a:t>Capabilities Based </a:t>
              </a:r>
            </a:p>
            <a:p>
              <a:pPr algn="ctr"/>
              <a:r>
                <a:rPr lang="en-US" sz="1200" b="1" dirty="0">
                  <a:solidFill>
                    <a:srgbClr val="000000"/>
                  </a:solidFill>
                  <a:cs typeface="Arial" charset="0"/>
                </a:rPr>
                <a:t>Planning /Concept</a:t>
              </a:r>
            </a:p>
            <a:p>
              <a:pPr algn="ctr"/>
              <a:r>
                <a:rPr lang="en-US" sz="1200" b="1" dirty="0">
                  <a:solidFill>
                    <a:srgbClr val="000000"/>
                  </a:solidFill>
                  <a:cs typeface="Arial" charset="0"/>
                </a:rPr>
                <a:t>Development</a:t>
              </a:r>
              <a:endParaRPr lang="en-US" sz="1200" b="1" dirty="0">
                <a:solidFill>
                  <a:srgbClr val="FFFFFF"/>
                </a:solidFill>
                <a:cs typeface="Arial" charset="0"/>
              </a:endParaRPr>
            </a:p>
          </p:txBody>
        </p:sp>
        <p:sp>
          <p:nvSpPr>
            <p:cNvPr id="79" name="Rectangle 24"/>
            <p:cNvSpPr>
              <a:spLocks noChangeArrowheads="1"/>
            </p:cNvSpPr>
            <p:nvPr/>
          </p:nvSpPr>
          <p:spPr bwMode="auto">
            <a:xfrm>
              <a:off x="1966911" y="3366606"/>
              <a:ext cx="857250" cy="1066800"/>
            </a:xfrm>
            <a:prstGeom prst="rect">
              <a:avLst/>
            </a:prstGeom>
            <a:solidFill>
              <a:schemeClr val="bg1">
                <a:lumMod val="75000"/>
              </a:schemeClr>
            </a:solidFill>
            <a:ln w="38100" cmpd="dbl" algn="ctr">
              <a:solidFill>
                <a:schemeClr val="tx1"/>
              </a:solidFill>
              <a:miter lim="800000"/>
              <a:headEnd/>
              <a:tailEnd/>
            </a:ln>
          </p:spPr>
          <p:txBody>
            <a:bodyPr anchor="ctr" anchorCtr="1"/>
            <a:lstStyle/>
            <a:p>
              <a:pPr algn="ctr">
                <a:defRPr/>
              </a:pPr>
              <a:endParaRPr lang="en-US" sz="2000" b="1">
                <a:solidFill>
                  <a:srgbClr val="000000"/>
                </a:solidFill>
                <a:latin typeface="Arial"/>
                <a:cs typeface="Arial" charset="0"/>
              </a:endParaRPr>
            </a:p>
          </p:txBody>
        </p:sp>
        <p:sp>
          <p:nvSpPr>
            <p:cNvPr id="80" name="Rectangle 25"/>
            <p:cNvSpPr>
              <a:spLocks noChangeArrowheads="1"/>
            </p:cNvSpPr>
            <p:nvPr/>
          </p:nvSpPr>
          <p:spPr bwMode="auto">
            <a:xfrm>
              <a:off x="2843212" y="3366606"/>
              <a:ext cx="857250" cy="1066800"/>
            </a:xfrm>
            <a:prstGeom prst="rect">
              <a:avLst/>
            </a:prstGeom>
            <a:solidFill>
              <a:srgbClr val="FFFF99"/>
            </a:solidFill>
            <a:ln w="38100" cmpd="dbl" algn="ctr">
              <a:solidFill>
                <a:schemeClr val="tx1"/>
              </a:solidFill>
              <a:miter lim="800000"/>
              <a:headEnd/>
              <a:tailEnd/>
            </a:ln>
          </p:spPr>
          <p:txBody>
            <a:bodyPr anchor="ctr" anchorCtr="1"/>
            <a:lstStyle/>
            <a:p>
              <a:pPr algn="ctr"/>
              <a:endParaRPr lang="en-US" sz="1600" b="1">
                <a:solidFill>
                  <a:srgbClr val="000000"/>
                </a:solidFill>
                <a:cs typeface="Arial" charset="0"/>
              </a:endParaRPr>
            </a:p>
          </p:txBody>
        </p:sp>
        <p:sp>
          <p:nvSpPr>
            <p:cNvPr id="81" name="Rectangle 26"/>
            <p:cNvSpPr>
              <a:spLocks noChangeArrowheads="1"/>
            </p:cNvSpPr>
            <p:nvPr/>
          </p:nvSpPr>
          <p:spPr bwMode="auto">
            <a:xfrm>
              <a:off x="3719512" y="3366606"/>
              <a:ext cx="857250" cy="1066800"/>
            </a:xfrm>
            <a:prstGeom prst="rect">
              <a:avLst/>
            </a:prstGeom>
            <a:solidFill>
              <a:srgbClr val="CCFFFF"/>
            </a:solidFill>
            <a:ln w="38100" cmpd="dbl" algn="ctr">
              <a:solidFill>
                <a:schemeClr val="tx1"/>
              </a:solidFill>
              <a:miter lim="800000"/>
              <a:headEnd/>
              <a:tailEnd/>
            </a:ln>
          </p:spPr>
          <p:txBody>
            <a:bodyPr anchor="ctr" anchorCtr="1"/>
            <a:lstStyle/>
            <a:p>
              <a:pPr algn="ctr"/>
              <a:endParaRPr lang="en-US" sz="1600" b="1">
                <a:solidFill>
                  <a:srgbClr val="000000"/>
                </a:solidFill>
                <a:cs typeface="Arial" charset="0"/>
              </a:endParaRPr>
            </a:p>
          </p:txBody>
        </p:sp>
        <p:sp>
          <p:nvSpPr>
            <p:cNvPr id="82" name="Rectangle 27"/>
            <p:cNvSpPr>
              <a:spLocks noChangeArrowheads="1"/>
            </p:cNvSpPr>
            <p:nvPr/>
          </p:nvSpPr>
          <p:spPr bwMode="auto">
            <a:xfrm>
              <a:off x="4595812" y="3366606"/>
              <a:ext cx="857250" cy="1066800"/>
            </a:xfrm>
            <a:prstGeom prst="rect">
              <a:avLst/>
            </a:prstGeom>
            <a:solidFill>
              <a:srgbClr val="CCFFFF"/>
            </a:solidFill>
            <a:ln w="38100" cmpd="dbl" algn="ctr">
              <a:solidFill>
                <a:schemeClr val="tx1"/>
              </a:solidFill>
              <a:miter lim="800000"/>
              <a:headEnd/>
              <a:tailEnd/>
            </a:ln>
          </p:spPr>
          <p:txBody>
            <a:bodyPr anchor="ctr" anchorCtr="1"/>
            <a:lstStyle/>
            <a:p>
              <a:pPr algn="ctr"/>
              <a:endParaRPr lang="en-US" sz="1600" b="1">
                <a:solidFill>
                  <a:srgbClr val="000000"/>
                </a:solidFill>
                <a:cs typeface="Arial" charset="0"/>
              </a:endParaRPr>
            </a:p>
          </p:txBody>
        </p:sp>
        <p:sp>
          <p:nvSpPr>
            <p:cNvPr id="83" name="Rectangle 28"/>
            <p:cNvSpPr>
              <a:spLocks noChangeArrowheads="1"/>
            </p:cNvSpPr>
            <p:nvPr/>
          </p:nvSpPr>
          <p:spPr bwMode="auto">
            <a:xfrm>
              <a:off x="5472112" y="3366606"/>
              <a:ext cx="857250" cy="1066800"/>
            </a:xfrm>
            <a:prstGeom prst="rect">
              <a:avLst/>
            </a:prstGeom>
            <a:solidFill>
              <a:srgbClr val="FFCC00"/>
            </a:solidFill>
            <a:ln w="38100" cmpd="dbl" algn="ctr">
              <a:solidFill>
                <a:schemeClr val="tx1"/>
              </a:solidFill>
              <a:miter lim="800000"/>
              <a:headEnd/>
              <a:tailEnd/>
            </a:ln>
          </p:spPr>
          <p:txBody>
            <a:bodyPr anchor="ctr" anchorCtr="1"/>
            <a:lstStyle/>
            <a:p>
              <a:pPr algn="ctr"/>
              <a:endParaRPr lang="en-US" sz="1600" b="1">
                <a:solidFill>
                  <a:srgbClr val="000000"/>
                </a:solidFill>
                <a:cs typeface="Arial" charset="0"/>
              </a:endParaRPr>
            </a:p>
          </p:txBody>
        </p:sp>
        <p:sp>
          <p:nvSpPr>
            <p:cNvPr id="84" name="Rectangle 29"/>
            <p:cNvSpPr>
              <a:spLocks noChangeArrowheads="1"/>
            </p:cNvSpPr>
            <p:nvPr/>
          </p:nvSpPr>
          <p:spPr bwMode="auto">
            <a:xfrm>
              <a:off x="6348412" y="3366606"/>
              <a:ext cx="857250" cy="1066800"/>
            </a:xfrm>
            <a:prstGeom prst="rect">
              <a:avLst/>
            </a:prstGeom>
            <a:solidFill>
              <a:srgbClr val="FFCC00"/>
            </a:solidFill>
            <a:ln w="38100" cmpd="dbl" algn="ctr">
              <a:solidFill>
                <a:schemeClr val="tx1"/>
              </a:solidFill>
              <a:miter lim="800000"/>
              <a:headEnd/>
              <a:tailEnd/>
            </a:ln>
          </p:spPr>
          <p:txBody>
            <a:bodyPr anchor="ctr" anchorCtr="1"/>
            <a:lstStyle/>
            <a:p>
              <a:pPr algn="ctr"/>
              <a:endParaRPr lang="en-US" sz="1600" b="1">
                <a:solidFill>
                  <a:srgbClr val="000000"/>
                </a:solidFill>
                <a:cs typeface="Arial" charset="0"/>
              </a:endParaRPr>
            </a:p>
          </p:txBody>
        </p:sp>
        <p:sp>
          <p:nvSpPr>
            <p:cNvPr id="85" name="Rectangle 30"/>
            <p:cNvSpPr>
              <a:spLocks noChangeArrowheads="1"/>
            </p:cNvSpPr>
            <p:nvPr/>
          </p:nvSpPr>
          <p:spPr bwMode="auto">
            <a:xfrm>
              <a:off x="7224711" y="3366606"/>
              <a:ext cx="857250" cy="1066800"/>
            </a:xfrm>
            <a:prstGeom prst="rect">
              <a:avLst/>
            </a:prstGeom>
            <a:solidFill>
              <a:srgbClr val="CCFFCC"/>
            </a:solidFill>
            <a:ln w="38100" cmpd="dbl" algn="ctr">
              <a:solidFill>
                <a:schemeClr val="tx1"/>
              </a:solidFill>
              <a:miter lim="800000"/>
              <a:headEnd/>
              <a:tailEnd/>
            </a:ln>
          </p:spPr>
          <p:txBody>
            <a:bodyPr anchor="ctr" anchorCtr="1"/>
            <a:lstStyle/>
            <a:p>
              <a:pPr algn="ctr"/>
              <a:endParaRPr lang="en-US" sz="1600" b="1">
                <a:solidFill>
                  <a:srgbClr val="000000"/>
                </a:solidFill>
                <a:cs typeface="Arial" charset="0"/>
              </a:endParaRPr>
            </a:p>
          </p:txBody>
        </p:sp>
        <p:sp>
          <p:nvSpPr>
            <p:cNvPr id="86" name="Rectangle 31"/>
            <p:cNvSpPr>
              <a:spLocks noChangeArrowheads="1"/>
            </p:cNvSpPr>
            <p:nvPr/>
          </p:nvSpPr>
          <p:spPr bwMode="auto">
            <a:xfrm>
              <a:off x="8101012" y="3366606"/>
              <a:ext cx="857250" cy="1066800"/>
            </a:xfrm>
            <a:prstGeom prst="rect">
              <a:avLst/>
            </a:prstGeom>
            <a:solidFill>
              <a:srgbClr val="CCFFCC"/>
            </a:solidFill>
            <a:ln w="38100" cmpd="dbl" algn="ctr">
              <a:solidFill>
                <a:schemeClr val="tx1"/>
              </a:solidFill>
              <a:miter lim="800000"/>
              <a:headEnd/>
              <a:tailEnd/>
            </a:ln>
          </p:spPr>
          <p:txBody>
            <a:bodyPr anchor="ctr" anchorCtr="1"/>
            <a:lstStyle/>
            <a:p>
              <a:pPr algn="ctr"/>
              <a:endParaRPr lang="en-US" sz="1600" b="1">
                <a:solidFill>
                  <a:srgbClr val="000000"/>
                </a:solidFill>
                <a:cs typeface="Arial" charset="0"/>
              </a:endParaRPr>
            </a:p>
          </p:txBody>
        </p:sp>
        <p:sp>
          <p:nvSpPr>
            <p:cNvPr id="87" name="Text Box 32"/>
            <p:cNvSpPr txBox="1">
              <a:spLocks noChangeArrowheads="1"/>
            </p:cNvSpPr>
            <p:nvPr/>
          </p:nvSpPr>
          <p:spPr bwMode="auto">
            <a:xfrm>
              <a:off x="1919286" y="3387243"/>
              <a:ext cx="914400" cy="784225"/>
            </a:xfrm>
            <a:prstGeom prst="rect">
              <a:avLst/>
            </a:prstGeom>
            <a:noFill/>
            <a:ln w="9525">
              <a:noFill/>
              <a:miter lim="800000"/>
              <a:headEnd/>
              <a:tailEnd/>
            </a:ln>
          </p:spPr>
          <p:txBody>
            <a:bodyPr>
              <a:spAutoFit/>
            </a:bodyPr>
            <a:lstStyle/>
            <a:p>
              <a:pPr algn="ctr"/>
              <a:r>
                <a:rPr lang="en-US" sz="1000" b="1">
                  <a:solidFill>
                    <a:srgbClr val="000000"/>
                  </a:solidFill>
                  <a:cs typeface="Arial" charset="0"/>
                </a:rPr>
                <a:t>MRL 3</a:t>
              </a:r>
            </a:p>
            <a:p>
              <a:pPr algn="ctr"/>
              <a:endParaRPr lang="en-US" sz="300" b="1">
                <a:solidFill>
                  <a:srgbClr val="000000"/>
                </a:solidFill>
                <a:cs typeface="Arial" charset="0"/>
              </a:endParaRPr>
            </a:p>
            <a:p>
              <a:pPr algn="ctr"/>
              <a:r>
                <a:rPr lang="en-US" sz="800" b="1">
                  <a:solidFill>
                    <a:srgbClr val="000000"/>
                  </a:solidFill>
                  <a:cs typeface="Arial" charset="0"/>
                </a:rPr>
                <a:t>Manufacturing</a:t>
              </a:r>
            </a:p>
            <a:p>
              <a:pPr algn="ctr"/>
              <a:r>
                <a:rPr lang="en-US" sz="800" b="1">
                  <a:solidFill>
                    <a:srgbClr val="000000"/>
                  </a:solidFill>
                  <a:cs typeface="Arial" charset="0"/>
                </a:rPr>
                <a:t>Proof of Concept </a:t>
              </a:r>
            </a:p>
            <a:p>
              <a:pPr algn="ctr"/>
              <a:r>
                <a:rPr lang="en-US" sz="800" b="1">
                  <a:solidFill>
                    <a:srgbClr val="000000"/>
                  </a:solidFill>
                  <a:cs typeface="Arial" charset="0"/>
                </a:rPr>
                <a:t>Developed</a:t>
              </a:r>
            </a:p>
          </p:txBody>
        </p:sp>
        <p:sp>
          <p:nvSpPr>
            <p:cNvPr id="88" name="Text Box 33"/>
            <p:cNvSpPr txBox="1">
              <a:spLocks noChangeArrowheads="1"/>
            </p:cNvSpPr>
            <p:nvPr/>
          </p:nvSpPr>
          <p:spPr bwMode="auto">
            <a:xfrm>
              <a:off x="2825750" y="3387243"/>
              <a:ext cx="884237" cy="763588"/>
            </a:xfrm>
            <a:prstGeom prst="rect">
              <a:avLst/>
            </a:prstGeom>
            <a:noFill/>
            <a:ln w="9525">
              <a:noFill/>
              <a:miter lim="800000"/>
              <a:headEnd/>
              <a:tailEnd/>
            </a:ln>
          </p:spPr>
          <p:txBody>
            <a:bodyPr wrap="none">
              <a:spAutoFit/>
            </a:bodyPr>
            <a:lstStyle/>
            <a:p>
              <a:pPr algn="ctr"/>
              <a:r>
                <a:rPr lang="en-US" sz="1000" b="1">
                  <a:solidFill>
                    <a:srgbClr val="000000"/>
                  </a:solidFill>
                  <a:cs typeface="Arial" charset="0"/>
                </a:rPr>
                <a:t>MRL 4</a:t>
              </a:r>
            </a:p>
            <a:p>
              <a:pPr algn="ctr"/>
              <a:endParaRPr lang="en-US" sz="200" b="1">
                <a:solidFill>
                  <a:srgbClr val="000000"/>
                </a:solidFill>
                <a:cs typeface="Arial" charset="0"/>
              </a:endParaRPr>
            </a:p>
            <a:p>
              <a:pPr algn="ctr"/>
              <a:r>
                <a:rPr lang="en-US" sz="800" b="1">
                  <a:solidFill>
                    <a:srgbClr val="000000"/>
                  </a:solidFill>
                  <a:cs typeface="Arial" charset="0"/>
                </a:rPr>
                <a:t>Manufacturing</a:t>
              </a:r>
            </a:p>
            <a:p>
              <a:pPr algn="ctr"/>
              <a:r>
                <a:rPr lang="en-US" sz="800" b="1">
                  <a:solidFill>
                    <a:srgbClr val="000000"/>
                  </a:solidFill>
                  <a:cs typeface="Arial" charset="0"/>
                </a:rPr>
                <a:t>Processes</a:t>
              </a:r>
            </a:p>
            <a:p>
              <a:pPr algn="ctr"/>
              <a:r>
                <a:rPr lang="en-US" sz="800" b="1">
                  <a:solidFill>
                    <a:srgbClr val="000000"/>
                  </a:solidFill>
                  <a:cs typeface="Arial" charset="0"/>
                </a:rPr>
                <a:t>In Lab </a:t>
              </a:r>
            </a:p>
            <a:p>
              <a:pPr algn="ctr"/>
              <a:r>
                <a:rPr lang="en-US" sz="800" b="1">
                  <a:solidFill>
                    <a:srgbClr val="000000"/>
                  </a:solidFill>
                  <a:cs typeface="Arial" charset="0"/>
                </a:rPr>
                <a:t>Environment</a:t>
              </a:r>
            </a:p>
          </p:txBody>
        </p:sp>
        <p:sp>
          <p:nvSpPr>
            <p:cNvPr id="89" name="Text Box 34"/>
            <p:cNvSpPr txBox="1">
              <a:spLocks noChangeArrowheads="1"/>
            </p:cNvSpPr>
            <p:nvPr/>
          </p:nvSpPr>
          <p:spPr bwMode="auto">
            <a:xfrm>
              <a:off x="3732212" y="3387243"/>
              <a:ext cx="839789" cy="763588"/>
            </a:xfrm>
            <a:prstGeom prst="rect">
              <a:avLst/>
            </a:prstGeom>
            <a:noFill/>
            <a:ln w="9525">
              <a:noFill/>
              <a:miter lim="800000"/>
              <a:headEnd/>
              <a:tailEnd/>
            </a:ln>
          </p:spPr>
          <p:txBody>
            <a:bodyPr wrap="none">
              <a:spAutoFit/>
            </a:bodyPr>
            <a:lstStyle/>
            <a:p>
              <a:pPr algn="ctr"/>
              <a:r>
                <a:rPr lang="en-US" sz="1000" b="1" dirty="0">
                  <a:solidFill>
                    <a:srgbClr val="000000"/>
                  </a:solidFill>
                  <a:cs typeface="Arial" charset="0"/>
                </a:rPr>
                <a:t>MRL 5</a:t>
              </a:r>
            </a:p>
            <a:p>
              <a:pPr algn="ctr"/>
              <a:endParaRPr lang="en-US" sz="200" b="1" dirty="0">
                <a:solidFill>
                  <a:srgbClr val="000000"/>
                </a:solidFill>
                <a:cs typeface="Arial" charset="0"/>
              </a:endParaRPr>
            </a:p>
            <a:p>
              <a:pPr algn="ctr"/>
              <a:r>
                <a:rPr lang="en-US" sz="800" b="1" dirty="0">
                  <a:solidFill>
                    <a:srgbClr val="000000"/>
                  </a:solidFill>
                  <a:cs typeface="Arial" charset="0"/>
                </a:rPr>
                <a:t>Components</a:t>
              </a:r>
            </a:p>
            <a:p>
              <a:pPr algn="ctr"/>
              <a:r>
                <a:rPr lang="en-US" sz="800" b="1" dirty="0">
                  <a:solidFill>
                    <a:srgbClr val="000000"/>
                  </a:solidFill>
                  <a:cs typeface="Arial" charset="0"/>
                </a:rPr>
                <a:t>In Production</a:t>
              </a:r>
            </a:p>
            <a:p>
              <a:pPr algn="ctr"/>
              <a:r>
                <a:rPr lang="en-US" sz="800" b="1" dirty="0">
                  <a:solidFill>
                    <a:srgbClr val="000000"/>
                  </a:solidFill>
                  <a:cs typeface="Arial" charset="0"/>
                </a:rPr>
                <a:t>Relevant </a:t>
              </a:r>
            </a:p>
            <a:p>
              <a:pPr algn="ctr"/>
              <a:r>
                <a:rPr lang="en-US" sz="800" b="1" dirty="0">
                  <a:solidFill>
                    <a:srgbClr val="000000"/>
                  </a:solidFill>
                  <a:cs typeface="Arial" charset="0"/>
                </a:rPr>
                <a:t>Environment</a:t>
              </a:r>
            </a:p>
          </p:txBody>
        </p:sp>
        <p:sp>
          <p:nvSpPr>
            <p:cNvPr id="90" name="Text Box 35"/>
            <p:cNvSpPr txBox="1">
              <a:spLocks noChangeArrowheads="1"/>
            </p:cNvSpPr>
            <p:nvPr/>
          </p:nvSpPr>
          <p:spPr bwMode="auto">
            <a:xfrm>
              <a:off x="4608512" y="3387243"/>
              <a:ext cx="839789" cy="885825"/>
            </a:xfrm>
            <a:prstGeom prst="rect">
              <a:avLst/>
            </a:prstGeom>
            <a:noFill/>
            <a:ln w="9525">
              <a:noFill/>
              <a:miter lim="800000"/>
              <a:headEnd/>
              <a:tailEnd/>
            </a:ln>
          </p:spPr>
          <p:txBody>
            <a:bodyPr wrap="none">
              <a:spAutoFit/>
            </a:bodyPr>
            <a:lstStyle/>
            <a:p>
              <a:pPr algn="ctr"/>
              <a:r>
                <a:rPr lang="en-US" sz="1000" b="1" dirty="0">
                  <a:solidFill>
                    <a:srgbClr val="000000"/>
                  </a:solidFill>
                  <a:cs typeface="Arial" charset="0"/>
                </a:rPr>
                <a:t>MRL 6</a:t>
              </a:r>
            </a:p>
            <a:p>
              <a:pPr algn="ctr"/>
              <a:endParaRPr lang="en-US" sz="200" b="1" dirty="0">
                <a:solidFill>
                  <a:srgbClr val="000000"/>
                </a:solidFill>
                <a:cs typeface="Arial" charset="0"/>
              </a:endParaRPr>
            </a:p>
            <a:p>
              <a:pPr algn="ctr"/>
              <a:r>
                <a:rPr lang="en-US" sz="800" b="1" dirty="0">
                  <a:solidFill>
                    <a:srgbClr val="000000"/>
                  </a:solidFill>
                  <a:cs typeface="Arial" charset="0"/>
                </a:rPr>
                <a:t>System or</a:t>
              </a:r>
            </a:p>
            <a:p>
              <a:pPr algn="ctr"/>
              <a:r>
                <a:rPr lang="en-US" sz="800" b="1" dirty="0">
                  <a:solidFill>
                    <a:srgbClr val="000000"/>
                  </a:solidFill>
                  <a:cs typeface="Arial" charset="0"/>
                </a:rPr>
                <a:t>Subsystem</a:t>
              </a:r>
            </a:p>
            <a:p>
              <a:pPr algn="ctr"/>
              <a:r>
                <a:rPr lang="en-US" sz="800" b="1" dirty="0">
                  <a:solidFill>
                    <a:srgbClr val="000000"/>
                  </a:solidFill>
                  <a:cs typeface="Arial" charset="0"/>
                </a:rPr>
                <a:t>In Production</a:t>
              </a:r>
            </a:p>
            <a:p>
              <a:pPr algn="ctr"/>
              <a:r>
                <a:rPr lang="en-US" sz="800" b="1" dirty="0">
                  <a:solidFill>
                    <a:srgbClr val="000000"/>
                  </a:solidFill>
                  <a:cs typeface="Arial" charset="0"/>
                </a:rPr>
                <a:t>Relevant </a:t>
              </a:r>
            </a:p>
            <a:p>
              <a:pPr algn="ctr"/>
              <a:r>
                <a:rPr lang="en-US" sz="800" b="1" dirty="0">
                  <a:solidFill>
                    <a:srgbClr val="000000"/>
                  </a:solidFill>
                  <a:cs typeface="Arial" charset="0"/>
                </a:rPr>
                <a:t>Environment</a:t>
              </a:r>
            </a:p>
          </p:txBody>
        </p:sp>
        <p:sp>
          <p:nvSpPr>
            <p:cNvPr id="91" name="Text Box 36"/>
            <p:cNvSpPr txBox="1">
              <a:spLocks noChangeArrowheads="1"/>
            </p:cNvSpPr>
            <p:nvPr/>
          </p:nvSpPr>
          <p:spPr bwMode="auto">
            <a:xfrm>
              <a:off x="5441950" y="3387243"/>
              <a:ext cx="944562" cy="885825"/>
            </a:xfrm>
            <a:prstGeom prst="rect">
              <a:avLst/>
            </a:prstGeom>
            <a:noFill/>
            <a:ln w="9525">
              <a:noFill/>
              <a:miter lim="800000"/>
              <a:headEnd/>
              <a:tailEnd/>
            </a:ln>
          </p:spPr>
          <p:txBody>
            <a:bodyPr wrap="none">
              <a:spAutoFit/>
            </a:bodyPr>
            <a:lstStyle/>
            <a:p>
              <a:pPr algn="ctr"/>
              <a:r>
                <a:rPr lang="en-US" sz="1000" b="1">
                  <a:solidFill>
                    <a:srgbClr val="000000"/>
                  </a:solidFill>
                  <a:cs typeface="Arial" charset="0"/>
                </a:rPr>
                <a:t>MRL 7</a:t>
              </a:r>
            </a:p>
            <a:p>
              <a:pPr algn="ctr"/>
              <a:endParaRPr lang="en-US" sz="200" b="1">
                <a:solidFill>
                  <a:srgbClr val="000000"/>
                </a:solidFill>
                <a:cs typeface="Arial" charset="0"/>
              </a:endParaRPr>
            </a:p>
            <a:p>
              <a:pPr algn="ctr"/>
              <a:r>
                <a:rPr lang="en-US" sz="800" b="1">
                  <a:solidFill>
                    <a:srgbClr val="000000"/>
                  </a:solidFill>
                  <a:cs typeface="Arial" charset="0"/>
                </a:rPr>
                <a:t>System or</a:t>
              </a:r>
            </a:p>
            <a:p>
              <a:pPr algn="ctr"/>
              <a:r>
                <a:rPr lang="en-US" sz="800" b="1">
                  <a:solidFill>
                    <a:srgbClr val="000000"/>
                  </a:solidFill>
                  <a:cs typeface="Arial" charset="0"/>
                </a:rPr>
                <a:t>Subsystem</a:t>
              </a:r>
            </a:p>
            <a:p>
              <a:pPr algn="ctr"/>
              <a:r>
                <a:rPr lang="en-US" sz="800" b="1">
                  <a:solidFill>
                    <a:srgbClr val="000000"/>
                  </a:solidFill>
                  <a:cs typeface="Arial" charset="0"/>
                </a:rPr>
                <a:t>In Production</a:t>
              </a:r>
            </a:p>
            <a:p>
              <a:pPr algn="ctr"/>
              <a:r>
                <a:rPr lang="en-US" sz="800" b="1">
                  <a:solidFill>
                    <a:srgbClr val="000000"/>
                  </a:solidFill>
                  <a:cs typeface="Arial" charset="0"/>
                </a:rPr>
                <a:t>Representative </a:t>
              </a:r>
            </a:p>
            <a:p>
              <a:pPr algn="ctr"/>
              <a:r>
                <a:rPr lang="en-US" sz="800" b="1">
                  <a:solidFill>
                    <a:srgbClr val="000000"/>
                  </a:solidFill>
                  <a:cs typeface="Arial" charset="0"/>
                </a:rPr>
                <a:t>Environment</a:t>
              </a:r>
            </a:p>
          </p:txBody>
        </p:sp>
        <p:sp>
          <p:nvSpPr>
            <p:cNvPr id="92" name="Text Box 37"/>
            <p:cNvSpPr txBox="1">
              <a:spLocks noChangeArrowheads="1"/>
            </p:cNvSpPr>
            <p:nvPr/>
          </p:nvSpPr>
          <p:spPr bwMode="auto">
            <a:xfrm>
              <a:off x="6300459" y="3387243"/>
              <a:ext cx="980148" cy="954564"/>
            </a:xfrm>
            <a:prstGeom prst="rect">
              <a:avLst/>
            </a:prstGeom>
            <a:noFill/>
            <a:ln w="9525">
              <a:noFill/>
              <a:miter lim="800000"/>
              <a:headEnd/>
              <a:tailEnd/>
            </a:ln>
          </p:spPr>
          <p:txBody>
            <a:bodyPr wrap="none">
              <a:spAutoFit/>
            </a:bodyPr>
            <a:lstStyle/>
            <a:p>
              <a:pPr algn="ctr"/>
              <a:r>
                <a:rPr lang="en-US" sz="1000" b="1" dirty="0">
                  <a:solidFill>
                    <a:srgbClr val="000000"/>
                  </a:solidFill>
                  <a:cs typeface="Arial" charset="0"/>
                </a:rPr>
                <a:t>MRL 8</a:t>
              </a:r>
            </a:p>
            <a:p>
              <a:pPr algn="ctr"/>
              <a:endParaRPr lang="en-US" sz="200" b="1" dirty="0">
                <a:solidFill>
                  <a:srgbClr val="000000"/>
                </a:solidFill>
                <a:cs typeface="Arial" charset="0"/>
              </a:endParaRPr>
            </a:p>
            <a:p>
              <a:pPr algn="ctr"/>
              <a:r>
                <a:rPr lang="en-US" sz="800" b="1" dirty="0">
                  <a:solidFill>
                    <a:srgbClr val="000000"/>
                  </a:solidFill>
                  <a:cs typeface="Arial" charset="0"/>
                </a:rPr>
                <a:t>Pilot Line</a:t>
              </a:r>
            </a:p>
            <a:p>
              <a:pPr algn="ctr"/>
              <a:r>
                <a:rPr lang="en-US" sz="800" b="1" dirty="0">
                  <a:solidFill>
                    <a:srgbClr val="000000"/>
                  </a:solidFill>
                  <a:cs typeface="Arial" charset="0"/>
                </a:rPr>
                <a:t>Demonstrated</a:t>
              </a:r>
            </a:p>
            <a:p>
              <a:pPr algn="ctr"/>
              <a:r>
                <a:rPr lang="en-US" sz="800" b="1" dirty="0">
                  <a:solidFill>
                    <a:srgbClr val="000000"/>
                  </a:solidFill>
                  <a:cs typeface="Arial" charset="0"/>
                </a:rPr>
                <a:t>Ready for </a:t>
              </a:r>
            </a:p>
            <a:p>
              <a:pPr algn="ctr"/>
              <a:r>
                <a:rPr lang="en-US" sz="800" b="1" dirty="0">
                  <a:solidFill>
                    <a:srgbClr val="000000"/>
                  </a:solidFill>
                  <a:cs typeface="Arial" charset="0"/>
                </a:rPr>
                <a:t>Low Rate Initial </a:t>
              </a:r>
            </a:p>
            <a:p>
              <a:pPr algn="ctr"/>
              <a:r>
                <a:rPr lang="en-US" sz="800" b="1" dirty="0">
                  <a:solidFill>
                    <a:srgbClr val="000000"/>
                  </a:solidFill>
                  <a:cs typeface="Arial" charset="0"/>
                </a:rPr>
                <a:t>Production (LRIP)</a:t>
              </a:r>
            </a:p>
          </p:txBody>
        </p:sp>
        <p:sp>
          <p:nvSpPr>
            <p:cNvPr id="93" name="Text Box 38"/>
            <p:cNvSpPr txBox="1">
              <a:spLocks noChangeArrowheads="1"/>
            </p:cNvSpPr>
            <p:nvPr/>
          </p:nvSpPr>
          <p:spPr bwMode="auto">
            <a:xfrm>
              <a:off x="7170488" y="3387243"/>
              <a:ext cx="954589" cy="954564"/>
            </a:xfrm>
            <a:prstGeom prst="rect">
              <a:avLst/>
            </a:prstGeom>
            <a:noFill/>
            <a:ln w="9525">
              <a:noFill/>
              <a:miter lim="800000"/>
              <a:headEnd/>
              <a:tailEnd/>
            </a:ln>
          </p:spPr>
          <p:txBody>
            <a:bodyPr wrap="none">
              <a:spAutoFit/>
            </a:bodyPr>
            <a:lstStyle/>
            <a:p>
              <a:pPr algn="ctr"/>
              <a:r>
                <a:rPr lang="en-US" sz="1000" b="1" dirty="0">
                  <a:solidFill>
                    <a:srgbClr val="000000"/>
                  </a:solidFill>
                  <a:cs typeface="Arial" charset="0"/>
                </a:rPr>
                <a:t>MRL 9</a:t>
              </a:r>
            </a:p>
            <a:p>
              <a:pPr algn="ctr"/>
              <a:endParaRPr lang="en-US" sz="200" b="1" dirty="0">
                <a:solidFill>
                  <a:srgbClr val="000000"/>
                </a:solidFill>
                <a:cs typeface="Arial" charset="0"/>
              </a:endParaRPr>
            </a:p>
            <a:p>
              <a:pPr algn="ctr"/>
              <a:r>
                <a:rPr lang="en-US" sz="800" b="1" dirty="0">
                  <a:solidFill>
                    <a:srgbClr val="000000"/>
                  </a:solidFill>
                  <a:cs typeface="Arial" charset="0"/>
                </a:rPr>
                <a:t>LRIP</a:t>
              </a:r>
            </a:p>
            <a:p>
              <a:pPr algn="ctr"/>
              <a:r>
                <a:rPr lang="en-US" sz="800" b="1" dirty="0">
                  <a:solidFill>
                    <a:srgbClr val="000000"/>
                  </a:solidFill>
                  <a:cs typeface="Arial" charset="0"/>
                </a:rPr>
                <a:t>Demonstrated</a:t>
              </a:r>
            </a:p>
            <a:p>
              <a:pPr algn="ctr"/>
              <a:r>
                <a:rPr lang="en-US" sz="800" b="1" dirty="0">
                  <a:solidFill>
                    <a:srgbClr val="000000"/>
                  </a:solidFill>
                  <a:cs typeface="Arial" charset="0"/>
                </a:rPr>
                <a:t>Ready for </a:t>
              </a:r>
            </a:p>
            <a:p>
              <a:pPr algn="ctr"/>
              <a:r>
                <a:rPr lang="en-US" sz="800" b="1" dirty="0">
                  <a:solidFill>
                    <a:srgbClr val="000000"/>
                  </a:solidFill>
                  <a:cs typeface="Arial" charset="0"/>
                </a:rPr>
                <a:t>Full Rate </a:t>
              </a:r>
            </a:p>
            <a:p>
              <a:pPr algn="ctr"/>
              <a:r>
                <a:rPr lang="en-US" sz="800" b="1" dirty="0">
                  <a:solidFill>
                    <a:srgbClr val="000000"/>
                  </a:solidFill>
                  <a:cs typeface="Arial" charset="0"/>
                </a:rPr>
                <a:t>Production (FRP)</a:t>
              </a:r>
            </a:p>
          </p:txBody>
        </p:sp>
        <p:sp>
          <p:nvSpPr>
            <p:cNvPr id="94" name="Text Box 39"/>
            <p:cNvSpPr txBox="1">
              <a:spLocks noChangeArrowheads="1"/>
            </p:cNvSpPr>
            <p:nvPr/>
          </p:nvSpPr>
          <p:spPr bwMode="auto">
            <a:xfrm>
              <a:off x="8035925" y="3387243"/>
              <a:ext cx="1016000" cy="885825"/>
            </a:xfrm>
            <a:prstGeom prst="rect">
              <a:avLst/>
            </a:prstGeom>
            <a:noFill/>
            <a:ln w="9525">
              <a:noFill/>
              <a:miter lim="800000"/>
              <a:headEnd/>
              <a:tailEnd/>
            </a:ln>
          </p:spPr>
          <p:txBody>
            <a:bodyPr wrap="none">
              <a:spAutoFit/>
            </a:bodyPr>
            <a:lstStyle/>
            <a:p>
              <a:pPr algn="ctr"/>
              <a:r>
                <a:rPr lang="en-US" sz="1000" b="1">
                  <a:solidFill>
                    <a:srgbClr val="000000"/>
                  </a:solidFill>
                  <a:cs typeface="Arial" charset="0"/>
                </a:rPr>
                <a:t>MRL 10</a:t>
              </a:r>
            </a:p>
            <a:p>
              <a:pPr algn="ctr"/>
              <a:endParaRPr lang="en-US" sz="200" b="1">
                <a:solidFill>
                  <a:srgbClr val="000000"/>
                </a:solidFill>
                <a:cs typeface="Arial" charset="0"/>
              </a:endParaRPr>
            </a:p>
            <a:p>
              <a:pPr algn="ctr"/>
              <a:r>
                <a:rPr lang="en-US" sz="800" b="1">
                  <a:solidFill>
                    <a:srgbClr val="000000"/>
                  </a:solidFill>
                  <a:cs typeface="Arial" charset="0"/>
                </a:rPr>
                <a:t>FRP</a:t>
              </a:r>
            </a:p>
            <a:p>
              <a:pPr algn="ctr"/>
              <a:r>
                <a:rPr lang="en-US" sz="800" b="1">
                  <a:solidFill>
                    <a:srgbClr val="000000"/>
                  </a:solidFill>
                  <a:cs typeface="Arial" charset="0"/>
                </a:rPr>
                <a:t>Demonstrated</a:t>
              </a:r>
            </a:p>
            <a:p>
              <a:pPr algn="ctr"/>
              <a:r>
                <a:rPr lang="en-US" sz="800" b="1">
                  <a:solidFill>
                    <a:srgbClr val="000000"/>
                  </a:solidFill>
                  <a:cs typeface="Arial" charset="0"/>
                </a:rPr>
                <a:t>Lean Production </a:t>
              </a:r>
            </a:p>
            <a:p>
              <a:pPr algn="ctr"/>
              <a:r>
                <a:rPr lang="en-US" sz="800" b="1">
                  <a:solidFill>
                    <a:srgbClr val="000000"/>
                  </a:solidFill>
                  <a:cs typeface="Arial" charset="0"/>
                </a:rPr>
                <a:t>Practices in </a:t>
              </a:r>
            </a:p>
            <a:p>
              <a:pPr algn="ctr"/>
              <a:r>
                <a:rPr lang="en-US" sz="800" b="1">
                  <a:solidFill>
                    <a:srgbClr val="000000"/>
                  </a:solidFill>
                  <a:cs typeface="Arial" charset="0"/>
                </a:rPr>
                <a:t>Place</a:t>
              </a:r>
            </a:p>
          </p:txBody>
        </p:sp>
        <p:sp>
          <p:nvSpPr>
            <p:cNvPr id="95" name="Rectangle 40"/>
            <p:cNvSpPr>
              <a:spLocks noChangeArrowheads="1"/>
            </p:cNvSpPr>
            <p:nvPr/>
          </p:nvSpPr>
          <p:spPr bwMode="auto">
            <a:xfrm>
              <a:off x="1069682" y="3368192"/>
              <a:ext cx="857250" cy="1066800"/>
            </a:xfrm>
            <a:prstGeom prst="rect">
              <a:avLst/>
            </a:prstGeom>
            <a:solidFill>
              <a:schemeClr val="bg1">
                <a:lumMod val="75000"/>
              </a:schemeClr>
            </a:solidFill>
            <a:ln w="38100" cmpd="dbl" algn="ctr">
              <a:solidFill>
                <a:schemeClr val="tx1"/>
              </a:solidFill>
              <a:miter lim="800000"/>
              <a:headEnd/>
              <a:tailEnd/>
            </a:ln>
          </p:spPr>
          <p:txBody>
            <a:bodyPr anchor="ctr" anchorCtr="1"/>
            <a:lstStyle/>
            <a:p>
              <a:pPr algn="ctr">
                <a:defRPr/>
              </a:pPr>
              <a:endParaRPr lang="en-US" sz="2000" b="1">
                <a:solidFill>
                  <a:srgbClr val="000000"/>
                </a:solidFill>
                <a:latin typeface="Arial"/>
                <a:cs typeface="Arial" charset="0"/>
              </a:endParaRPr>
            </a:p>
          </p:txBody>
        </p:sp>
        <p:sp>
          <p:nvSpPr>
            <p:cNvPr id="96" name="Text Box 42"/>
            <p:cNvSpPr txBox="1">
              <a:spLocks noChangeArrowheads="1"/>
            </p:cNvSpPr>
            <p:nvPr/>
          </p:nvSpPr>
          <p:spPr bwMode="auto">
            <a:xfrm>
              <a:off x="1081087" y="3388831"/>
              <a:ext cx="914400" cy="784225"/>
            </a:xfrm>
            <a:prstGeom prst="rect">
              <a:avLst/>
            </a:prstGeom>
            <a:noFill/>
            <a:ln w="9525">
              <a:noFill/>
              <a:miter lim="800000"/>
              <a:headEnd/>
              <a:tailEnd/>
            </a:ln>
          </p:spPr>
          <p:txBody>
            <a:bodyPr>
              <a:spAutoFit/>
            </a:bodyPr>
            <a:lstStyle/>
            <a:p>
              <a:pPr algn="ctr"/>
              <a:r>
                <a:rPr lang="en-US" sz="1000" b="1">
                  <a:solidFill>
                    <a:srgbClr val="000000"/>
                  </a:solidFill>
                  <a:cs typeface="Arial" charset="0"/>
                </a:rPr>
                <a:t>MRL 2</a:t>
              </a:r>
            </a:p>
            <a:p>
              <a:pPr algn="ctr"/>
              <a:endParaRPr lang="en-US" sz="300" b="1">
                <a:solidFill>
                  <a:srgbClr val="000000"/>
                </a:solidFill>
                <a:cs typeface="Arial" charset="0"/>
              </a:endParaRPr>
            </a:p>
            <a:p>
              <a:pPr algn="ctr"/>
              <a:r>
                <a:rPr lang="en-US" sz="800" b="1">
                  <a:solidFill>
                    <a:srgbClr val="000000"/>
                  </a:solidFill>
                  <a:cs typeface="Arial" charset="0"/>
                </a:rPr>
                <a:t>Manufacturing </a:t>
              </a:r>
            </a:p>
            <a:p>
              <a:pPr algn="ctr"/>
              <a:r>
                <a:rPr lang="en-US" sz="800" b="1">
                  <a:solidFill>
                    <a:srgbClr val="000000"/>
                  </a:solidFill>
                  <a:cs typeface="Arial" charset="0"/>
                </a:rPr>
                <a:t>Concepts</a:t>
              </a:r>
            </a:p>
            <a:p>
              <a:pPr algn="ctr"/>
              <a:r>
                <a:rPr lang="en-US" sz="800" b="1">
                  <a:solidFill>
                    <a:srgbClr val="000000"/>
                  </a:solidFill>
                  <a:cs typeface="Arial" charset="0"/>
                </a:rPr>
                <a:t>Identified</a:t>
              </a:r>
            </a:p>
            <a:p>
              <a:pPr algn="ctr"/>
              <a:endParaRPr lang="en-US" sz="800" b="1">
                <a:solidFill>
                  <a:srgbClr val="000000"/>
                </a:solidFill>
                <a:cs typeface="Arial" charset="0"/>
              </a:endParaRPr>
            </a:p>
          </p:txBody>
        </p:sp>
        <p:sp>
          <p:nvSpPr>
            <p:cNvPr id="97" name="Rectangle 43"/>
            <p:cNvSpPr>
              <a:spLocks noChangeArrowheads="1"/>
            </p:cNvSpPr>
            <p:nvPr/>
          </p:nvSpPr>
          <p:spPr bwMode="auto">
            <a:xfrm>
              <a:off x="1614487" y="4471506"/>
              <a:ext cx="5943600" cy="362076"/>
            </a:xfrm>
            <a:prstGeom prst="rect">
              <a:avLst/>
            </a:prstGeom>
            <a:noFill/>
            <a:ln w="9525">
              <a:noFill/>
              <a:miter lim="800000"/>
              <a:headEnd/>
              <a:tailEnd/>
            </a:ln>
          </p:spPr>
          <p:txBody>
            <a:bodyPr>
              <a:spAutoFit/>
            </a:bodyPr>
            <a:lstStyle/>
            <a:p>
              <a:pPr algn="ctr"/>
              <a:r>
                <a:rPr lang="en-US" sz="1600" b="1" i="1" dirty="0">
                  <a:solidFill>
                    <a:srgbClr val="000000"/>
                  </a:solidFill>
                  <a:latin typeface="Franklin Gothic Medium" panose="020B0603020102020204" pitchFamily="34" charset="0"/>
                  <a:cs typeface="Arial" charset="0"/>
                </a:rPr>
                <a:t>Manufacturing Readiness Levels</a:t>
              </a:r>
            </a:p>
          </p:txBody>
        </p:sp>
        <p:sp>
          <p:nvSpPr>
            <p:cNvPr id="98" name="Rectangle 15"/>
            <p:cNvSpPr>
              <a:spLocks noChangeArrowheads="1"/>
            </p:cNvSpPr>
            <p:nvPr/>
          </p:nvSpPr>
          <p:spPr bwMode="auto">
            <a:xfrm>
              <a:off x="2781300" y="1784350"/>
              <a:ext cx="863600" cy="736600"/>
            </a:xfrm>
            <a:prstGeom prst="rect">
              <a:avLst/>
            </a:prstGeom>
            <a:solidFill>
              <a:srgbClr val="99FF99"/>
            </a:solidFill>
            <a:ln w="38100" cmpd="dbl">
              <a:solidFill>
                <a:schemeClr val="tx1"/>
              </a:solidFill>
              <a:miter lim="800000"/>
              <a:headEnd/>
              <a:tailEnd/>
            </a:ln>
          </p:spPr>
          <p:txBody>
            <a:bodyPr anchor="ctr" anchorCtr="1"/>
            <a:lstStyle/>
            <a:p>
              <a:pPr algn="ctr"/>
              <a:r>
                <a:rPr lang="en-US" sz="1200" b="1">
                  <a:solidFill>
                    <a:srgbClr val="000000"/>
                  </a:solidFill>
                  <a:cs typeface="Arial" charset="0"/>
                </a:rPr>
                <a:t>Materiel Solution Analysis</a:t>
              </a:r>
              <a:endParaRPr lang="en-US" sz="1200" b="1">
                <a:solidFill>
                  <a:srgbClr val="FFFFFF"/>
                </a:solidFill>
                <a:cs typeface="Arial" charset="0"/>
              </a:endParaRPr>
            </a:p>
          </p:txBody>
        </p:sp>
        <p:cxnSp>
          <p:nvCxnSpPr>
            <p:cNvPr id="99" name="Straight Arrow Connector 86"/>
            <p:cNvCxnSpPr>
              <a:cxnSpLocks noChangeShapeType="1"/>
              <a:stCxn id="60" idx="2"/>
            </p:cNvCxnSpPr>
            <p:nvPr/>
          </p:nvCxnSpPr>
          <p:spPr bwMode="auto">
            <a:xfrm>
              <a:off x="1757941" y="1419856"/>
              <a:ext cx="308986" cy="325734"/>
            </a:xfrm>
            <a:prstGeom prst="straightConnector1">
              <a:avLst/>
            </a:prstGeom>
            <a:noFill/>
            <a:ln w="25400" algn="ctr">
              <a:solidFill>
                <a:schemeClr val="tx1"/>
              </a:solidFill>
              <a:round/>
              <a:headEnd/>
              <a:tailEnd type="arrow" w="med" len="med"/>
            </a:ln>
          </p:spPr>
        </p:cxnSp>
        <p:cxnSp>
          <p:nvCxnSpPr>
            <p:cNvPr id="100" name="Straight Arrow Connector 88"/>
            <p:cNvCxnSpPr>
              <a:cxnSpLocks noChangeShapeType="1"/>
            </p:cNvCxnSpPr>
            <p:nvPr/>
          </p:nvCxnSpPr>
          <p:spPr bwMode="auto">
            <a:xfrm flipH="1">
              <a:off x="1143000" y="2590800"/>
              <a:ext cx="6858000" cy="1371600"/>
            </a:xfrm>
            <a:prstGeom prst="straightConnector1">
              <a:avLst/>
            </a:prstGeom>
            <a:noFill/>
            <a:ln w="12700" algn="ctr">
              <a:noFill/>
              <a:round/>
              <a:headEnd/>
              <a:tailEnd type="arrow" w="med" len="med"/>
            </a:ln>
          </p:spPr>
        </p:cxnSp>
        <p:cxnSp>
          <p:nvCxnSpPr>
            <p:cNvPr id="101" name="Straight Arrow Connector 89"/>
            <p:cNvCxnSpPr>
              <a:cxnSpLocks noChangeShapeType="1"/>
              <a:stCxn id="108" idx="2"/>
            </p:cNvCxnSpPr>
            <p:nvPr/>
          </p:nvCxnSpPr>
          <p:spPr bwMode="auto">
            <a:xfrm flipH="1">
              <a:off x="5486400" y="2520950"/>
              <a:ext cx="2611438" cy="1441450"/>
            </a:xfrm>
            <a:prstGeom prst="straightConnector1">
              <a:avLst/>
            </a:prstGeom>
            <a:noFill/>
            <a:ln w="12700" algn="ctr">
              <a:noFill/>
              <a:round/>
              <a:headEnd/>
              <a:tailEnd type="arrow" w="med" len="med"/>
            </a:ln>
          </p:spPr>
        </p:cxnSp>
        <p:cxnSp>
          <p:nvCxnSpPr>
            <p:cNvPr id="102" name="Straight Arrow Connector 90"/>
            <p:cNvCxnSpPr>
              <a:cxnSpLocks noChangeShapeType="1"/>
            </p:cNvCxnSpPr>
            <p:nvPr/>
          </p:nvCxnSpPr>
          <p:spPr bwMode="auto">
            <a:xfrm flipV="1">
              <a:off x="4572000" y="2590800"/>
              <a:ext cx="3505200" cy="457200"/>
            </a:xfrm>
            <a:prstGeom prst="straightConnector1">
              <a:avLst/>
            </a:prstGeom>
            <a:noFill/>
            <a:ln w="12700" algn="ctr">
              <a:noFill/>
              <a:round/>
              <a:headEnd/>
              <a:tailEnd type="arrow" w="med" len="med"/>
            </a:ln>
          </p:spPr>
        </p:cxnSp>
        <p:cxnSp>
          <p:nvCxnSpPr>
            <p:cNvPr id="103" name="Straight Arrow Connector 91"/>
            <p:cNvCxnSpPr>
              <a:cxnSpLocks noChangeShapeType="1"/>
              <a:stCxn id="108" idx="2"/>
              <a:endCxn id="108" idx="2"/>
            </p:cNvCxnSpPr>
            <p:nvPr/>
          </p:nvCxnSpPr>
          <p:spPr bwMode="auto">
            <a:xfrm>
              <a:off x="8097838" y="2520950"/>
              <a:ext cx="0" cy="0"/>
            </a:xfrm>
            <a:prstGeom prst="straightConnector1">
              <a:avLst/>
            </a:prstGeom>
            <a:noFill/>
            <a:ln w="12700" algn="ctr">
              <a:noFill/>
              <a:round/>
              <a:headEnd/>
              <a:tailEnd type="arrow" w="med" len="med"/>
            </a:ln>
          </p:spPr>
        </p:cxnSp>
        <p:cxnSp>
          <p:nvCxnSpPr>
            <p:cNvPr id="104" name="Straight Arrow Connector 92"/>
            <p:cNvCxnSpPr>
              <a:cxnSpLocks noChangeShapeType="1"/>
              <a:endCxn id="108" idx="2"/>
            </p:cNvCxnSpPr>
            <p:nvPr/>
          </p:nvCxnSpPr>
          <p:spPr bwMode="auto">
            <a:xfrm flipV="1">
              <a:off x="4572000" y="2520950"/>
              <a:ext cx="3525838" cy="527050"/>
            </a:xfrm>
            <a:prstGeom prst="straightConnector1">
              <a:avLst/>
            </a:prstGeom>
            <a:noFill/>
            <a:ln w="12700" algn="ctr">
              <a:noFill/>
              <a:round/>
              <a:headEnd/>
              <a:tailEnd type="arrow" w="med" len="med"/>
            </a:ln>
          </p:spPr>
        </p:cxnSp>
        <p:sp>
          <p:nvSpPr>
            <p:cNvPr id="105" name="Text Box 43"/>
            <p:cNvSpPr txBox="1">
              <a:spLocks noChangeArrowheads="1"/>
            </p:cNvSpPr>
            <p:nvPr/>
          </p:nvSpPr>
          <p:spPr bwMode="auto">
            <a:xfrm>
              <a:off x="194469" y="3401188"/>
              <a:ext cx="914400" cy="784225"/>
            </a:xfrm>
            <a:prstGeom prst="rect">
              <a:avLst/>
            </a:prstGeom>
            <a:noFill/>
            <a:ln w="9525">
              <a:noFill/>
              <a:miter lim="800000"/>
              <a:headEnd/>
              <a:tailEnd/>
            </a:ln>
          </p:spPr>
          <p:txBody>
            <a:bodyPr>
              <a:spAutoFit/>
            </a:bodyPr>
            <a:lstStyle/>
            <a:p>
              <a:pPr algn="ctr"/>
              <a:r>
                <a:rPr lang="en-US" sz="1000" b="1" dirty="0">
                  <a:solidFill>
                    <a:srgbClr val="000000"/>
                  </a:solidFill>
                  <a:cs typeface="Arial" charset="0"/>
                </a:rPr>
                <a:t>MRL 1</a:t>
              </a:r>
            </a:p>
            <a:p>
              <a:pPr algn="ctr"/>
              <a:endParaRPr lang="en-US" sz="300" b="1" dirty="0">
                <a:solidFill>
                  <a:srgbClr val="000000"/>
                </a:solidFill>
                <a:cs typeface="Arial" charset="0"/>
              </a:endParaRPr>
            </a:p>
            <a:p>
              <a:pPr algn="ctr"/>
              <a:r>
                <a:rPr lang="en-US" sz="800" b="1" dirty="0">
                  <a:solidFill>
                    <a:srgbClr val="000000"/>
                  </a:solidFill>
                  <a:cs typeface="Arial" charset="0"/>
                </a:rPr>
                <a:t>Basic </a:t>
              </a:r>
            </a:p>
            <a:p>
              <a:pPr algn="ctr"/>
              <a:r>
                <a:rPr lang="en-US" sz="800" b="1" dirty="0">
                  <a:solidFill>
                    <a:srgbClr val="000000"/>
                  </a:solidFill>
                  <a:cs typeface="Arial" charset="0"/>
                </a:rPr>
                <a:t>Manufacturing</a:t>
              </a:r>
            </a:p>
            <a:p>
              <a:pPr algn="ctr"/>
              <a:r>
                <a:rPr lang="en-US" sz="800" b="1" dirty="0">
                  <a:solidFill>
                    <a:srgbClr val="000000"/>
                  </a:solidFill>
                  <a:cs typeface="Arial" charset="0"/>
                </a:rPr>
                <a:t> Implications Identified</a:t>
              </a:r>
            </a:p>
          </p:txBody>
        </p:sp>
        <p:grpSp>
          <p:nvGrpSpPr>
            <p:cNvPr id="107" name="Group 57"/>
            <p:cNvGrpSpPr>
              <a:grpSpLocks/>
            </p:cNvGrpSpPr>
            <p:nvPr/>
          </p:nvGrpSpPr>
          <p:grpSpPr bwMode="auto">
            <a:xfrm>
              <a:off x="7204075" y="1784350"/>
              <a:ext cx="1847850" cy="736600"/>
              <a:chOff x="7204075" y="1784350"/>
              <a:chExt cx="1848485" cy="736600"/>
            </a:xfrm>
          </p:grpSpPr>
          <p:sp>
            <p:nvSpPr>
              <p:cNvPr id="108" name="Rectangle 12"/>
              <p:cNvSpPr>
                <a:spLocks noChangeArrowheads="1"/>
              </p:cNvSpPr>
              <p:nvPr/>
            </p:nvSpPr>
            <p:spPr bwMode="auto">
              <a:xfrm>
                <a:off x="7204075" y="1784350"/>
                <a:ext cx="1788139" cy="736600"/>
              </a:xfrm>
              <a:prstGeom prst="rect">
                <a:avLst/>
              </a:prstGeom>
              <a:solidFill>
                <a:schemeClr val="accent6">
                  <a:lumMod val="20000"/>
                  <a:lumOff val="80000"/>
                </a:schemeClr>
              </a:solidFill>
              <a:ln w="38100" cmpd="dbl">
                <a:solidFill>
                  <a:schemeClr val="tx1"/>
                </a:solidFill>
                <a:miter lim="800000"/>
                <a:headEnd/>
                <a:tailEnd/>
              </a:ln>
            </p:spPr>
            <p:txBody>
              <a:bodyPr anchor="ctr" anchorCtr="1"/>
              <a:lstStyle/>
              <a:p>
                <a:pPr algn="ctr">
                  <a:spcBef>
                    <a:spcPct val="20000"/>
                  </a:spcBef>
                  <a:defRPr/>
                </a:pPr>
                <a:endParaRPr lang="en-US" sz="1200" b="1" dirty="0">
                  <a:solidFill>
                    <a:srgbClr val="000000"/>
                  </a:solidFill>
                  <a:latin typeface="Arial"/>
                  <a:cs typeface="Arial" charset="0"/>
                </a:endParaRPr>
              </a:p>
            </p:txBody>
          </p:sp>
          <p:sp>
            <p:nvSpPr>
              <p:cNvPr id="109" name="TextBox 55"/>
              <p:cNvSpPr txBox="1">
                <a:spLocks noChangeArrowheads="1"/>
              </p:cNvSpPr>
              <p:nvPr/>
            </p:nvSpPr>
            <p:spPr bwMode="auto">
              <a:xfrm>
                <a:off x="7223760" y="1819870"/>
                <a:ext cx="1828800" cy="646331"/>
              </a:xfrm>
              <a:prstGeom prst="rect">
                <a:avLst/>
              </a:prstGeom>
              <a:noFill/>
              <a:ln w="9525">
                <a:noFill/>
                <a:miter lim="800000"/>
                <a:headEnd/>
                <a:tailEnd/>
              </a:ln>
            </p:spPr>
            <p:txBody>
              <a:bodyPr>
                <a:spAutoFit/>
              </a:bodyPr>
              <a:lstStyle/>
              <a:p>
                <a:pPr algn="ctr">
                  <a:spcBef>
                    <a:spcPct val="20000"/>
                  </a:spcBef>
                </a:pPr>
                <a:r>
                  <a:rPr lang="en-US" sz="1200" b="1">
                    <a:solidFill>
                      <a:srgbClr val="000000"/>
                    </a:solidFill>
                    <a:cs typeface="Arial" charset="0"/>
                  </a:rPr>
                  <a:t>Production &amp; Deployment/ Operations &amp; Support</a:t>
                </a:r>
                <a:endParaRPr lang="en-US" sz="1800">
                  <a:solidFill>
                    <a:srgbClr val="000000"/>
                  </a:solidFill>
                  <a:cs typeface="Arial" charset="0"/>
                </a:endParaRPr>
              </a:p>
            </p:txBody>
          </p:sp>
        </p:grpSp>
        <p:cxnSp>
          <p:nvCxnSpPr>
            <p:cNvPr id="113" name="Straight Arrow Connector 62"/>
            <p:cNvCxnSpPr>
              <a:cxnSpLocks noChangeShapeType="1"/>
              <a:stCxn id="61" idx="2"/>
              <a:endCxn id="75" idx="5"/>
            </p:cNvCxnSpPr>
            <p:nvPr/>
          </p:nvCxnSpPr>
          <p:spPr bwMode="auto">
            <a:xfrm flipH="1">
              <a:off x="5551487" y="1424966"/>
              <a:ext cx="689770" cy="155391"/>
            </a:xfrm>
            <a:prstGeom prst="straightConnector1">
              <a:avLst/>
            </a:prstGeom>
            <a:noFill/>
            <a:ln w="25400" algn="ctr">
              <a:solidFill>
                <a:schemeClr val="tx1"/>
              </a:solidFill>
              <a:round/>
              <a:headEnd/>
              <a:tailEnd type="arrow" w="med" len="med"/>
            </a:ln>
          </p:spPr>
        </p:cxnSp>
      </p:grpSp>
      <p:sp>
        <p:nvSpPr>
          <p:cNvPr id="2" name="Rectangle 2">
            <a:extLst>
              <a:ext uri="{FF2B5EF4-FFF2-40B4-BE49-F238E27FC236}">
                <a16:creationId xmlns:a16="http://schemas.microsoft.com/office/drawing/2014/main" id="{1B38DF68-F761-9A3A-7A8A-4C26159502EE}"/>
              </a:ext>
            </a:extLst>
          </p:cNvPr>
          <p:cNvSpPr>
            <a:spLocks noChangeArrowheads="1"/>
          </p:cNvSpPr>
          <p:nvPr/>
        </p:nvSpPr>
        <p:spPr bwMode="auto">
          <a:xfrm>
            <a:off x="6144923" y="5141448"/>
            <a:ext cx="806434" cy="826794"/>
          </a:xfrm>
          <a:prstGeom prst="rect">
            <a:avLst/>
          </a:prstGeom>
          <a:solidFill>
            <a:srgbClr val="BDD7EE"/>
          </a:solidFill>
          <a:ln w="9525">
            <a:solidFill>
              <a:schemeClr val="tx1"/>
            </a:solidFill>
            <a:miter lim="800000"/>
            <a:headEnd/>
            <a:tailEnd/>
          </a:ln>
        </p:spPr>
        <p:txBody>
          <a:bodyPr/>
          <a:lstStyle/>
          <a:p>
            <a:pPr algn="ctr">
              <a:lnSpc>
                <a:spcPct val="90000"/>
              </a:lnSpc>
            </a:pPr>
            <a:r>
              <a:rPr lang="en-US" sz="1000" b="1" dirty="0">
                <a:solidFill>
                  <a:srgbClr val="000000"/>
                </a:solidFill>
                <a:cs typeface="Arial" charset="0"/>
              </a:rPr>
              <a:t>TRL 8</a:t>
            </a:r>
          </a:p>
          <a:p>
            <a:pPr algn="ctr">
              <a:lnSpc>
                <a:spcPct val="90000"/>
              </a:lnSpc>
            </a:pPr>
            <a:endParaRPr lang="en-US" sz="1000" b="1" dirty="0">
              <a:solidFill>
                <a:srgbClr val="000000"/>
              </a:solidFill>
              <a:latin typeface="Arial"/>
              <a:cs typeface="Arial" charset="0"/>
            </a:endParaRPr>
          </a:p>
          <a:p>
            <a:pPr algn="ctr">
              <a:lnSpc>
                <a:spcPct val="90000"/>
              </a:lnSpc>
            </a:pPr>
            <a:r>
              <a:rPr lang="en-US" sz="900" b="1" dirty="0">
                <a:solidFill>
                  <a:srgbClr val="000000"/>
                </a:solidFill>
                <a:cs typeface="Arial" charset="0"/>
              </a:rPr>
              <a:t>System </a:t>
            </a:r>
          </a:p>
          <a:p>
            <a:pPr algn="ctr">
              <a:lnSpc>
                <a:spcPct val="90000"/>
              </a:lnSpc>
            </a:pPr>
            <a:r>
              <a:rPr lang="en-US" sz="900" b="1" dirty="0">
                <a:solidFill>
                  <a:srgbClr val="000000"/>
                </a:solidFill>
                <a:cs typeface="Arial" charset="0"/>
              </a:rPr>
              <a:t>Qualification</a:t>
            </a:r>
          </a:p>
          <a:p>
            <a:pPr algn="ctr">
              <a:lnSpc>
                <a:spcPct val="90000"/>
              </a:lnSpc>
            </a:pPr>
            <a:endParaRPr lang="en-US" sz="900" b="1" dirty="0">
              <a:solidFill>
                <a:srgbClr val="000000"/>
              </a:solidFill>
              <a:latin typeface="Times New Roman" pitchFamily="18" charset="0"/>
              <a:cs typeface="Arial" charset="0"/>
            </a:endParaRPr>
          </a:p>
        </p:txBody>
      </p:sp>
      <p:sp>
        <p:nvSpPr>
          <p:cNvPr id="3" name="Rectangle 3">
            <a:extLst>
              <a:ext uri="{FF2B5EF4-FFF2-40B4-BE49-F238E27FC236}">
                <a16:creationId xmlns:a16="http://schemas.microsoft.com/office/drawing/2014/main" id="{1EFE8C21-284B-582F-4984-3FD4561FF8FB}"/>
              </a:ext>
            </a:extLst>
          </p:cNvPr>
          <p:cNvSpPr>
            <a:spLocks noChangeArrowheads="1"/>
          </p:cNvSpPr>
          <p:nvPr/>
        </p:nvSpPr>
        <p:spPr bwMode="auto">
          <a:xfrm>
            <a:off x="5323554" y="5141448"/>
            <a:ext cx="828836" cy="826794"/>
          </a:xfrm>
          <a:prstGeom prst="rect">
            <a:avLst/>
          </a:prstGeom>
          <a:solidFill>
            <a:schemeClr val="accent1">
              <a:lumMod val="40000"/>
              <a:lumOff val="60000"/>
            </a:schemeClr>
          </a:solidFill>
          <a:ln w="9525">
            <a:solidFill>
              <a:schemeClr val="tx1"/>
            </a:solidFill>
            <a:miter lim="800000"/>
            <a:headEnd/>
            <a:tailEnd/>
          </a:ln>
        </p:spPr>
        <p:txBody>
          <a:bodyPr/>
          <a:lstStyle/>
          <a:p>
            <a:pPr algn="ctr">
              <a:lnSpc>
                <a:spcPct val="90000"/>
              </a:lnSpc>
              <a:defRPr/>
            </a:pPr>
            <a:r>
              <a:rPr lang="en-US" sz="1000" b="1" dirty="0">
                <a:solidFill>
                  <a:srgbClr val="000000"/>
                </a:solidFill>
                <a:latin typeface="Arial"/>
                <a:cs typeface="Arial" charset="0"/>
              </a:rPr>
              <a:t>TRL 7</a:t>
            </a:r>
          </a:p>
          <a:p>
            <a:pPr algn="ctr">
              <a:lnSpc>
                <a:spcPct val="90000"/>
              </a:lnSpc>
              <a:defRPr/>
            </a:pPr>
            <a:endParaRPr lang="en-US" sz="900" b="1" dirty="0">
              <a:solidFill>
                <a:srgbClr val="000000"/>
              </a:solidFill>
              <a:latin typeface="Arial"/>
              <a:cs typeface="Arial" charset="0"/>
            </a:endParaRPr>
          </a:p>
          <a:p>
            <a:pPr algn="ctr">
              <a:lnSpc>
                <a:spcPct val="90000"/>
              </a:lnSpc>
              <a:defRPr/>
            </a:pPr>
            <a:r>
              <a:rPr lang="en-US" sz="900" b="1" dirty="0">
                <a:solidFill>
                  <a:srgbClr val="000000"/>
                </a:solidFill>
                <a:latin typeface="Arial"/>
                <a:cs typeface="Arial" charset="0"/>
              </a:rPr>
              <a:t>Prototype</a:t>
            </a:r>
          </a:p>
          <a:p>
            <a:pPr algn="ctr">
              <a:lnSpc>
                <a:spcPct val="90000"/>
              </a:lnSpc>
              <a:defRPr/>
            </a:pPr>
            <a:r>
              <a:rPr lang="en-US" sz="900" b="1" dirty="0">
                <a:solidFill>
                  <a:srgbClr val="000000"/>
                </a:solidFill>
                <a:latin typeface="Arial"/>
                <a:cs typeface="Arial" charset="0"/>
              </a:rPr>
              <a:t>in Operational</a:t>
            </a:r>
          </a:p>
          <a:p>
            <a:pPr algn="ctr">
              <a:lnSpc>
                <a:spcPct val="90000"/>
              </a:lnSpc>
              <a:defRPr/>
            </a:pPr>
            <a:r>
              <a:rPr lang="en-US" sz="900" b="1" dirty="0">
                <a:solidFill>
                  <a:srgbClr val="000000"/>
                </a:solidFill>
                <a:latin typeface="Arial"/>
                <a:cs typeface="Arial" charset="0"/>
              </a:rPr>
              <a:t>Environment</a:t>
            </a:r>
          </a:p>
        </p:txBody>
      </p:sp>
      <p:sp>
        <p:nvSpPr>
          <p:cNvPr id="4" name="Rectangle 4">
            <a:extLst>
              <a:ext uri="{FF2B5EF4-FFF2-40B4-BE49-F238E27FC236}">
                <a16:creationId xmlns:a16="http://schemas.microsoft.com/office/drawing/2014/main" id="{A8CBA1D6-B30D-EE6E-BEFF-6DA55C082EE5}"/>
              </a:ext>
            </a:extLst>
          </p:cNvPr>
          <p:cNvSpPr>
            <a:spLocks noChangeArrowheads="1"/>
          </p:cNvSpPr>
          <p:nvPr/>
        </p:nvSpPr>
        <p:spPr bwMode="auto">
          <a:xfrm>
            <a:off x="4491732" y="5141448"/>
            <a:ext cx="831822" cy="826794"/>
          </a:xfrm>
          <a:prstGeom prst="rect">
            <a:avLst/>
          </a:prstGeom>
          <a:solidFill>
            <a:srgbClr val="FFC000"/>
          </a:solidFill>
          <a:ln w="9525">
            <a:solidFill>
              <a:schemeClr val="tx1"/>
            </a:solidFill>
            <a:miter lim="800000"/>
            <a:headEnd/>
            <a:tailEnd/>
          </a:ln>
        </p:spPr>
        <p:txBody>
          <a:bodyPr/>
          <a:lstStyle/>
          <a:p>
            <a:pPr algn="ctr">
              <a:lnSpc>
                <a:spcPct val="90000"/>
              </a:lnSpc>
            </a:pPr>
            <a:r>
              <a:rPr lang="en-US" sz="1000" b="1">
                <a:solidFill>
                  <a:srgbClr val="000000"/>
                </a:solidFill>
                <a:cs typeface="Arial" charset="0"/>
              </a:rPr>
              <a:t>TRL 6</a:t>
            </a:r>
          </a:p>
          <a:p>
            <a:pPr algn="ctr">
              <a:lnSpc>
                <a:spcPct val="90000"/>
              </a:lnSpc>
            </a:pPr>
            <a:endParaRPr lang="en-US" sz="900" b="1">
              <a:solidFill>
                <a:srgbClr val="000000"/>
              </a:solidFill>
              <a:cs typeface="Arial" charset="0"/>
            </a:endParaRPr>
          </a:p>
          <a:p>
            <a:pPr algn="ctr">
              <a:lnSpc>
                <a:spcPct val="90000"/>
              </a:lnSpc>
            </a:pPr>
            <a:r>
              <a:rPr lang="en-US" sz="900" b="1">
                <a:solidFill>
                  <a:srgbClr val="000000"/>
                </a:solidFill>
                <a:cs typeface="Arial" charset="0"/>
              </a:rPr>
              <a:t>Prototype</a:t>
            </a:r>
          </a:p>
          <a:p>
            <a:pPr algn="ctr">
              <a:lnSpc>
                <a:spcPct val="90000"/>
              </a:lnSpc>
            </a:pPr>
            <a:r>
              <a:rPr lang="en-US" sz="900" b="1">
                <a:solidFill>
                  <a:srgbClr val="000000"/>
                </a:solidFill>
                <a:cs typeface="Arial" charset="0"/>
              </a:rPr>
              <a:t>in </a:t>
            </a:r>
          </a:p>
          <a:p>
            <a:pPr algn="ctr">
              <a:lnSpc>
                <a:spcPct val="90000"/>
              </a:lnSpc>
            </a:pPr>
            <a:r>
              <a:rPr lang="en-US" sz="900" b="1">
                <a:solidFill>
                  <a:srgbClr val="000000"/>
                </a:solidFill>
                <a:cs typeface="Arial" charset="0"/>
              </a:rPr>
              <a:t>Relevant</a:t>
            </a:r>
          </a:p>
          <a:p>
            <a:pPr algn="ctr">
              <a:lnSpc>
                <a:spcPct val="90000"/>
              </a:lnSpc>
            </a:pPr>
            <a:r>
              <a:rPr lang="en-US" sz="900" b="1">
                <a:solidFill>
                  <a:srgbClr val="000000"/>
                </a:solidFill>
                <a:cs typeface="Arial" charset="0"/>
              </a:rPr>
              <a:t>Environment</a:t>
            </a:r>
          </a:p>
        </p:txBody>
      </p:sp>
      <p:sp>
        <p:nvSpPr>
          <p:cNvPr id="6" name="Rectangle 5">
            <a:extLst>
              <a:ext uri="{FF2B5EF4-FFF2-40B4-BE49-F238E27FC236}">
                <a16:creationId xmlns:a16="http://schemas.microsoft.com/office/drawing/2014/main" id="{A379B92B-ADA3-66C4-A155-538FB8DE4A30}"/>
              </a:ext>
            </a:extLst>
          </p:cNvPr>
          <p:cNvSpPr>
            <a:spLocks noChangeArrowheads="1"/>
          </p:cNvSpPr>
          <p:nvPr/>
        </p:nvSpPr>
        <p:spPr bwMode="auto">
          <a:xfrm>
            <a:off x="3627055" y="5141448"/>
            <a:ext cx="864677" cy="826794"/>
          </a:xfrm>
          <a:prstGeom prst="rect">
            <a:avLst/>
          </a:prstGeom>
          <a:solidFill>
            <a:srgbClr val="FFC000"/>
          </a:solidFill>
          <a:ln w="9525">
            <a:solidFill>
              <a:schemeClr val="tx1"/>
            </a:solidFill>
            <a:miter lim="800000"/>
            <a:headEnd/>
            <a:tailEnd/>
          </a:ln>
        </p:spPr>
        <p:txBody>
          <a:bodyPr/>
          <a:lstStyle/>
          <a:p>
            <a:pPr algn="ctr">
              <a:lnSpc>
                <a:spcPct val="90000"/>
              </a:lnSpc>
            </a:pPr>
            <a:r>
              <a:rPr lang="en-US" sz="1000" b="1">
                <a:solidFill>
                  <a:srgbClr val="000000"/>
                </a:solidFill>
                <a:cs typeface="Arial" charset="0"/>
              </a:rPr>
              <a:t>TRL 5</a:t>
            </a:r>
          </a:p>
          <a:p>
            <a:pPr algn="ctr">
              <a:lnSpc>
                <a:spcPct val="90000"/>
              </a:lnSpc>
            </a:pPr>
            <a:endParaRPr lang="en-US" sz="900" b="1">
              <a:solidFill>
                <a:srgbClr val="000000"/>
              </a:solidFill>
              <a:cs typeface="Arial" charset="0"/>
            </a:endParaRPr>
          </a:p>
          <a:p>
            <a:pPr algn="ctr">
              <a:lnSpc>
                <a:spcPct val="90000"/>
              </a:lnSpc>
            </a:pPr>
            <a:r>
              <a:rPr lang="en-US" sz="900" b="1">
                <a:solidFill>
                  <a:srgbClr val="000000"/>
                </a:solidFill>
                <a:cs typeface="Arial" charset="0"/>
              </a:rPr>
              <a:t>Breadboard</a:t>
            </a:r>
          </a:p>
          <a:p>
            <a:pPr algn="ctr">
              <a:lnSpc>
                <a:spcPct val="90000"/>
              </a:lnSpc>
            </a:pPr>
            <a:r>
              <a:rPr lang="en-US" sz="900" b="1">
                <a:solidFill>
                  <a:srgbClr val="000000"/>
                </a:solidFill>
                <a:cs typeface="Arial" charset="0"/>
              </a:rPr>
              <a:t>in </a:t>
            </a:r>
          </a:p>
          <a:p>
            <a:pPr algn="ctr">
              <a:lnSpc>
                <a:spcPct val="90000"/>
              </a:lnSpc>
            </a:pPr>
            <a:r>
              <a:rPr lang="en-US" sz="900" b="1">
                <a:solidFill>
                  <a:srgbClr val="000000"/>
                </a:solidFill>
                <a:cs typeface="Arial" charset="0"/>
              </a:rPr>
              <a:t>Relevant</a:t>
            </a:r>
          </a:p>
          <a:p>
            <a:pPr algn="ctr">
              <a:lnSpc>
                <a:spcPct val="90000"/>
              </a:lnSpc>
            </a:pPr>
            <a:r>
              <a:rPr lang="en-US" sz="900" b="1">
                <a:solidFill>
                  <a:srgbClr val="000000"/>
                </a:solidFill>
                <a:cs typeface="Arial" charset="0"/>
              </a:rPr>
              <a:t>Environment</a:t>
            </a:r>
          </a:p>
        </p:txBody>
      </p:sp>
      <p:sp>
        <p:nvSpPr>
          <p:cNvPr id="7" name="Rectangle 6">
            <a:extLst>
              <a:ext uri="{FF2B5EF4-FFF2-40B4-BE49-F238E27FC236}">
                <a16:creationId xmlns:a16="http://schemas.microsoft.com/office/drawing/2014/main" id="{F986B0C5-D1C2-7AC7-1509-FE06A56EA2F8}"/>
              </a:ext>
            </a:extLst>
          </p:cNvPr>
          <p:cNvSpPr>
            <a:spLocks noChangeArrowheads="1"/>
          </p:cNvSpPr>
          <p:nvPr/>
        </p:nvSpPr>
        <p:spPr bwMode="auto">
          <a:xfrm>
            <a:off x="2826594" y="5141448"/>
            <a:ext cx="833316" cy="826794"/>
          </a:xfrm>
          <a:prstGeom prst="rect">
            <a:avLst/>
          </a:prstGeom>
          <a:solidFill>
            <a:schemeClr val="accent5">
              <a:lumMod val="75000"/>
            </a:schemeClr>
          </a:solidFill>
          <a:ln w="9525">
            <a:solidFill>
              <a:schemeClr val="tx1"/>
            </a:solidFill>
            <a:miter lim="800000"/>
            <a:headEnd/>
            <a:tailEnd/>
          </a:ln>
        </p:spPr>
        <p:txBody>
          <a:bodyPr/>
          <a:lstStyle/>
          <a:p>
            <a:pPr algn="ctr">
              <a:lnSpc>
                <a:spcPct val="90000"/>
              </a:lnSpc>
              <a:defRPr/>
            </a:pPr>
            <a:r>
              <a:rPr lang="en-US" sz="1000" b="1">
                <a:solidFill>
                  <a:srgbClr val="000000"/>
                </a:solidFill>
                <a:latin typeface="Arial"/>
                <a:cs typeface="Arial" charset="0"/>
              </a:rPr>
              <a:t>TRL 4</a:t>
            </a:r>
          </a:p>
          <a:p>
            <a:pPr algn="ctr">
              <a:lnSpc>
                <a:spcPct val="90000"/>
              </a:lnSpc>
              <a:defRPr/>
            </a:pPr>
            <a:endParaRPr lang="en-US" sz="900" b="1">
              <a:solidFill>
                <a:srgbClr val="000000"/>
              </a:solidFill>
              <a:latin typeface="Arial"/>
              <a:cs typeface="Arial" charset="0"/>
            </a:endParaRPr>
          </a:p>
          <a:p>
            <a:pPr algn="ctr">
              <a:lnSpc>
                <a:spcPct val="90000"/>
              </a:lnSpc>
              <a:defRPr/>
            </a:pPr>
            <a:r>
              <a:rPr lang="en-US" sz="900" b="1">
                <a:solidFill>
                  <a:srgbClr val="000000"/>
                </a:solidFill>
                <a:latin typeface="Arial"/>
                <a:cs typeface="Arial" charset="0"/>
              </a:rPr>
              <a:t>Breadboard</a:t>
            </a:r>
          </a:p>
          <a:p>
            <a:pPr algn="ctr">
              <a:lnSpc>
                <a:spcPct val="90000"/>
              </a:lnSpc>
              <a:defRPr/>
            </a:pPr>
            <a:r>
              <a:rPr lang="en-US" sz="900" b="1">
                <a:solidFill>
                  <a:srgbClr val="000000"/>
                </a:solidFill>
                <a:latin typeface="Arial"/>
                <a:cs typeface="Arial" charset="0"/>
              </a:rPr>
              <a:t>in</a:t>
            </a:r>
          </a:p>
          <a:p>
            <a:pPr algn="ctr">
              <a:lnSpc>
                <a:spcPct val="90000"/>
              </a:lnSpc>
              <a:defRPr/>
            </a:pPr>
            <a:r>
              <a:rPr lang="en-US" sz="900" b="1">
                <a:solidFill>
                  <a:srgbClr val="000000"/>
                </a:solidFill>
                <a:latin typeface="Arial"/>
                <a:cs typeface="Arial" charset="0"/>
              </a:rPr>
              <a:t>Lab</a:t>
            </a:r>
          </a:p>
        </p:txBody>
      </p:sp>
      <p:sp>
        <p:nvSpPr>
          <p:cNvPr id="8" name="Rectangle 7">
            <a:extLst>
              <a:ext uri="{FF2B5EF4-FFF2-40B4-BE49-F238E27FC236}">
                <a16:creationId xmlns:a16="http://schemas.microsoft.com/office/drawing/2014/main" id="{AAE704A5-567A-8DC8-DB41-B3E937EF7142}"/>
              </a:ext>
            </a:extLst>
          </p:cNvPr>
          <p:cNvSpPr>
            <a:spLocks noChangeArrowheads="1"/>
          </p:cNvSpPr>
          <p:nvPr/>
        </p:nvSpPr>
        <p:spPr bwMode="auto">
          <a:xfrm>
            <a:off x="1994772" y="5141448"/>
            <a:ext cx="831822" cy="826794"/>
          </a:xfrm>
          <a:prstGeom prst="rect">
            <a:avLst/>
          </a:prstGeom>
          <a:solidFill>
            <a:schemeClr val="accent1">
              <a:lumMod val="20000"/>
              <a:lumOff val="80000"/>
            </a:schemeClr>
          </a:solidFill>
          <a:ln w="9525">
            <a:solidFill>
              <a:schemeClr val="tx1"/>
            </a:solidFill>
            <a:miter lim="800000"/>
            <a:headEnd/>
            <a:tailEnd/>
          </a:ln>
        </p:spPr>
        <p:txBody>
          <a:bodyPr/>
          <a:lstStyle/>
          <a:p>
            <a:pPr algn="ctr">
              <a:lnSpc>
                <a:spcPct val="90000"/>
              </a:lnSpc>
              <a:defRPr/>
            </a:pPr>
            <a:r>
              <a:rPr lang="en-US" sz="1000" b="1" dirty="0">
                <a:solidFill>
                  <a:srgbClr val="000000"/>
                </a:solidFill>
                <a:latin typeface="Arial"/>
                <a:cs typeface="Arial" charset="0"/>
              </a:rPr>
              <a:t>TRL 3</a:t>
            </a:r>
          </a:p>
          <a:p>
            <a:pPr algn="ctr">
              <a:lnSpc>
                <a:spcPct val="90000"/>
              </a:lnSpc>
              <a:defRPr/>
            </a:pPr>
            <a:endParaRPr lang="en-US" sz="900" b="1" dirty="0">
              <a:solidFill>
                <a:srgbClr val="000000"/>
              </a:solidFill>
              <a:latin typeface="Arial"/>
              <a:cs typeface="Arial" charset="0"/>
            </a:endParaRPr>
          </a:p>
          <a:p>
            <a:pPr algn="ctr">
              <a:lnSpc>
                <a:spcPct val="90000"/>
              </a:lnSpc>
              <a:defRPr/>
            </a:pPr>
            <a:r>
              <a:rPr lang="en-US" sz="900" b="1" dirty="0">
                <a:solidFill>
                  <a:srgbClr val="000000"/>
                </a:solidFill>
                <a:latin typeface="Arial"/>
                <a:cs typeface="Arial" charset="0"/>
              </a:rPr>
              <a:t>Proof </a:t>
            </a:r>
          </a:p>
          <a:p>
            <a:pPr algn="ctr">
              <a:lnSpc>
                <a:spcPct val="90000"/>
              </a:lnSpc>
              <a:defRPr/>
            </a:pPr>
            <a:r>
              <a:rPr lang="en-US" sz="900" b="1" dirty="0">
                <a:solidFill>
                  <a:srgbClr val="000000"/>
                </a:solidFill>
                <a:latin typeface="Arial"/>
                <a:cs typeface="Arial" charset="0"/>
              </a:rPr>
              <a:t>of </a:t>
            </a:r>
          </a:p>
          <a:p>
            <a:pPr algn="ctr">
              <a:lnSpc>
                <a:spcPct val="90000"/>
              </a:lnSpc>
              <a:defRPr/>
            </a:pPr>
            <a:r>
              <a:rPr lang="en-US" sz="900" b="1" dirty="0">
                <a:solidFill>
                  <a:srgbClr val="000000"/>
                </a:solidFill>
                <a:latin typeface="Arial"/>
                <a:cs typeface="Arial" charset="0"/>
              </a:rPr>
              <a:t>Concept</a:t>
            </a:r>
          </a:p>
        </p:txBody>
      </p:sp>
      <p:sp>
        <p:nvSpPr>
          <p:cNvPr id="9" name="Rectangle 8">
            <a:extLst>
              <a:ext uri="{FF2B5EF4-FFF2-40B4-BE49-F238E27FC236}">
                <a16:creationId xmlns:a16="http://schemas.microsoft.com/office/drawing/2014/main" id="{5E7260E5-2C46-0507-8D49-640A827A4AD8}"/>
              </a:ext>
            </a:extLst>
          </p:cNvPr>
          <p:cNvSpPr>
            <a:spLocks noChangeArrowheads="1"/>
          </p:cNvSpPr>
          <p:nvPr/>
        </p:nvSpPr>
        <p:spPr bwMode="auto">
          <a:xfrm>
            <a:off x="1161457" y="5141448"/>
            <a:ext cx="833316" cy="826794"/>
          </a:xfrm>
          <a:prstGeom prst="rect">
            <a:avLst/>
          </a:prstGeom>
          <a:solidFill>
            <a:schemeClr val="accent1">
              <a:lumMod val="20000"/>
              <a:lumOff val="80000"/>
            </a:schemeClr>
          </a:solidFill>
          <a:ln w="9525">
            <a:solidFill>
              <a:schemeClr val="tx1"/>
            </a:solidFill>
            <a:miter lim="800000"/>
            <a:headEnd/>
            <a:tailEnd/>
          </a:ln>
        </p:spPr>
        <p:txBody>
          <a:bodyPr/>
          <a:lstStyle/>
          <a:p>
            <a:pPr algn="ctr">
              <a:lnSpc>
                <a:spcPct val="90000"/>
              </a:lnSpc>
              <a:defRPr/>
            </a:pPr>
            <a:r>
              <a:rPr lang="en-US" sz="1000" b="1" dirty="0">
                <a:solidFill>
                  <a:srgbClr val="000000"/>
                </a:solidFill>
                <a:latin typeface="Arial"/>
                <a:cs typeface="Arial" charset="0"/>
              </a:rPr>
              <a:t>TRL 2</a:t>
            </a:r>
          </a:p>
          <a:p>
            <a:pPr algn="ctr">
              <a:lnSpc>
                <a:spcPct val="90000"/>
              </a:lnSpc>
              <a:defRPr/>
            </a:pPr>
            <a:endParaRPr lang="en-US" sz="900" b="1" dirty="0">
              <a:solidFill>
                <a:srgbClr val="000000"/>
              </a:solidFill>
              <a:latin typeface="Arial"/>
              <a:cs typeface="Arial" charset="0"/>
            </a:endParaRPr>
          </a:p>
          <a:p>
            <a:pPr algn="ctr">
              <a:lnSpc>
                <a:spcPct val="90000"/>
              </a:lnSpc>
              <a:defRPr/>
            </a:pPr>
            <a:r>
              <a:rPr lang="en-US" sz="800" b="1" dirty="0">
                <a:solidFill>
                  <a:srgbClr val="000000"/>
                </a:solidFill>
                <a:latin typeface="Arial"/>
                <a:cs typeface="Arial" charset="0"/>
              </a:rPr>
              <a:t>Concept</a:t>
            </a:r>
          </a:p>
          <a:p>
            <a:pPr algn="ctr">
              <a:lnSpc>
                <a:spcPct val="90000"/>
              </a:lnSpc>
              <a:defRPr/>
            </a:pPr>
            <a:r>
              <a:rPr lang="en-US" sz="800" b="1" dirty="0">
                <a:solidFill>
                  <a:srgbClr val="000000"/>
                </a:solidFill>
                <a:latin typeface="Arial"/>
                <a:cs typeface="Arial" charset="0"/>
              </a:rPr>
              <a:t>Formulation</a:t>
            </a:r>
          </a:p>
        </p:txBody>
      </p:sp>
      <p:sp>
        <p:nvSpPr>
          <p:cNvPr id="11" name="Rectangle 23">
            <a:extLst>
              <a:ext uri="{FF2B5EF4-FFF2-40B4-BE49-F238E27FC236}">
                <a16:creationId xmlns:a16="http://schemas.microsoft.com/office/drawing/2014/main" id="{32854534-163E-8B6D-88A8-530DB35DD607}"/>
              </a:ext>
            </a:extLst>
          </p:cNvPr>
          <p:cNvSpPr>
            <a:spLocks noChangeArrowheads="1"/>
          </p:cNvSpPr>
          <p:nvPr/>
        </p:nvSpPr>
        <p:spPr bwMode="auto">
          <a:xfrm>
            <a:off x="6951356" y="5141448"/>
            <a:ext cx="1668126" cy="826794"/>
          </a:xfrm>
          <a:prstGeom prst="rect">
            <a:avLst/>
          </a:prstGeom>
          <a:solidFill>
            <a:srgbClr val="FFFF00"/>
          </a:solidFill>
          <a:ln w="9525">
            <a:solidFill>
              <a:schemeClr val="tx1"/>
            </a:solidFill>
            <a:miter lim="800000"/>
            <a:headEnd/>
            <a:tailEnd/>
          </a:ln>
        </p:spPr>
        <p:txBody>
          <a:bodyPr/>
          <a:lstStyle/>
          <a:p>
            <a:pPr algn="ctr">
              <a:lnSpc>
                <a:spcPct val="90000"/>
              </a:lnSpc>
            </a:pPr>
            <a:r>
              <a:rPr lang="en-US" sz="1000" b="1">
                <a:solidFill>
                  <a:srgbClr val="000000"/>
                </a:solidFill>
                <a:cs typeface="Arial" charset="0"/>
              </a:rPr>
              <a:t>TRL 9</a:t>
            </a:r>
          </a:p>
          <a:p>
            <a:pPr algn="ctr">
              <a:lnSpc>
                <a:spcPct val="90000"/>
              </a:lnSpc>
            </a:pPr>
            <a:endParaRPr lang="en-US" sz="900" b="1">
              <a:solidFill>
                <a:srgbClr val="000000"/>
              </a:solidFill>
              <a:cs typeface="Arial" charset="0"/>
            </a:endParaRPr>
          </a:p>
          <a:p>
            <a:pPr algn="ctr">
              <a:lnSpc>
                <a:spcPct val="90000"/>
              </a:lnSpc>
            </a:pPr>
            <a:r>
              <a:rPr lang="en-US" sz="900" b="1">
                <a:solidFill>
                  <a:srgbClr val="000000"/>
                </a:solidFill>
                <a:cs typeface="Arial" charset="0"/>
              </a:rPr>
              <a:t>Mission</a:t>
            </a:r>
          </a:p>
          <a:p>
            <a:pPr algn="ctr">
              <a:lnSpc>
                <a:spcPct val="90000"/>
              </a:lnSpc>
            </a:pPr>
            <a:r>
              <a:rPr lang="en-US" sz="900" b="1">
                <a:solidFill>
                  <a:srgbClr val="000000"/>
                </a:solidFill>
                <a:cs typeface="Arial" charset="0"/>
              </a:rPr>
              <a:t>Proven</a:t>
            </a:r>
          </a:p>
          <a:p>
            <a:pPr algn="ctr">
              <a:lnSpc>
                <a:spcPct val="90000"/>
              </a:lnSpc>
            </a:pPr>
            <a:endParaRPr lang="en-US" sz="900" b="1">
              <a:solidFill>
                <a:srgbClr val="000000"/>
              </a:solidFill>
              <a:latin typeface="Times New Roman" pitchFamily="18" charset="0"/>
              <a:cs typeface="Arial" charset="0"/>
            </a:endParaRPr>
          </a:p>
        </p:txBody>
      </p:sp>
      <p:sp>
        <p:nvSpPr>
          <p:cNvPr id="12" name="Rectangle 43">
            <a:extLst>
              <a:ext uri="{FF2B5EF4-FFF2-40B4-BE49-F238E27FC236}">
                <a16:creationId xmlns:a16="http://schemas.microsoft.com/office/drawing/2014/main" id="{AC7966D1-E298-4C9D-B1C9-32B8BE04BC38}"/>
              </a:ext>
            </a:extLst>
          </p:cNvPr>
          <p:cNvSpPr>
            <a:spLocks noChangeArrowheads="1"/>
          </p:cNvSpPr>
          <p:nvPr/>
        </p:nvSpPr>
        <p:spPr bwMode="auto">
          <a:xfrm>
            <a:off x="1691612" y="4785199"/>
            <a:ext cx="5591279" cy="316171"/>
          </a:xfrm>
          <a:prstGeom prst="rect">
            <a:avLst/>
          </a:prstGeom>
          <a:noFill/>
          <a:ln w="9525">
            <a:noFill/>
            <a:miter lim="800000"/>
            <a:headEnd/>
            <a:tailEnd/>
          </a:ln>
        </p:spPr>
        <p:txBody>
          <a:bodyPr>
            <a:spAutoFit/>
          </a:bodyPr>
          <a:lstStyle/>
          <a:p>
            <a:pPr algn="ctr"/>
            <a:r>
              <a:rPr lang="en-US" sz="1600" b="1" i="1">
                <a:solidFill>
                  <a:srgbClr val="000000"/>
                </a:solidFill>
                <a:cs typeface="Arial" charset="0"/>
              </a:rPr>
              <a:t>Manufacturing Readiness Levels</a:t>
            </a:r>
          </a:p>
        </p:txBody>
      </p:sp>
      <p:sp>
        <p:nvSpPr>
          <p:cNvPr id="13" name="Rectangle 9">
            <a:extLst>
              <a:ext uri="{FF2B5EF4-FFF2-40B4-BE49-F238E27FC236}">
                <a16:creationId xmlns:a16="http://schemas.microsoft.com/office/drawing/2014/main" id="{AC201072-87A2-BCBF-2E3C-B7FE321AD03F}"/>
              </a:ext>
            </a:extLst>
          </p:cNvPr>
          <p:cNvSpPr>
            <a:spLocks noChangeArrowheads="1"/>
          </p:cNvSpPr>
          <p:nvPr/>
        </p:nvSpPr>
        <p:spPr bwMode="auto">
          <a:xfrm>
            <a:off x="329634" y="5139963"/>
            <a:ext cx="831823" cy="826795"/>
          </a:xfrm>
          <a:prstGeom prst="rect">
            <a:avLst/>
          </a:prstGeom>
          <a:solidFill>
            <a:schemeClr val="accent1">
              <a:lumMod val="20000"/>
              <a:lumOff val="80000"/>
            </a:schemeClr>
          </a:solidFill>
          <a:ln w="9525">
            <a:solidFill>
              <a:schemeClr val="tx1"/>
            </a:solidFill>
            <a:miter lim="800000"/>
            <a:headEnd/>
            <a:tailEnd/>
          </a:ln>
        </p:spPr>
        <p:txBody>
          <a:bodyPr/>
          <a:lstStyle/>
          <a:p>
            <a:pPr algn="ctr">
              <a:lnSpc>
                <a:spcPct val="90000"/>
              </a:lnSpc>
              <a:defRPr/>
            </a:pPr>
            <a:r>
              <a:rPr lang="en-US" sz="1000" b="1" dirty="0">
                <a:solidFill>
                  <a:srgbClr val="000000"/>
                </a:solidFill>
                <a:latin typeface="Arial"/>
                <a:cs typeface="Arial" charset="0"/>
              </a:rPr>
              <a:t>TRL 1</a:t>
            </a:r>
          </a:p>
          <a:p>
            <a:pPr algn="ctr">
              <a:lnSpc>
                <a:spcPct val="90000"/>
              </a:lnSpc>
              <a:defRPr/>
            </a:pPr>
            <a:endParaRPr lang="en-US" sz="900" b="1" dirty="0">
              <a:solidFill>
                <a:srgbClr val="000000"/>
              </a:solidFill>
              <a:latin typeface="Arial"/>
              <a:cs typeface="Arial" charset="0"/>
            </a:endParaRPr>
          </a:p>
          <a:p>
            <a:pPr algn="ctr">
              <a:lnSpc>
                <a:spcPct val="90000"/>
              </a:lnSpc>
              <a:defRPr/>
            </a:pPr>
            <a:r>
              <a:rPr lang="en-US" sz="900" b="1" dirty="0">
                <a:solidFill>
                  <a:srgbClr val="000000"/>
                </a:solidFill>
                <a:latin typeface="Arial"/>
                <a:cs typeface="Arial" charset="0"/>
              </a:rPr>
              <a:t>Basic </a:t>
            </a:r>
          </a:p>
          <a:p>
            <a:pPr algn="ctr">
              <a:lnSpc>
                <a:spcPct val="90000"/>
              </a:lnSpc>
              <a:defRPr/>
            </a:pPr>
            <a:r>
              <a:rPr lang="en-US" sz="900" b="1" dirty="0">
                <a:solidFill>
                  <a:srgbClr val="000000"/>
                </a:solidFill>
                <a:latin typeface="Arial"/>
                <a:cs typeface="Arial" charset="0"/>
              </a:rPr>
              <a:t>Principles</a:t>
            </a:r>
          </a:p>
          <a:p>
            <a:pPr algn="ctr">
              <a:lnSpc>
                <a:spcPct val="90000"/>
              </a:lnSpc>
              <a:defRPr/>
            </a:pPr>
            <a:r>
              <a:rPr lang="en-US" sz="900" b="1" dirty="0">
                <a:solidFill>
                  <a:srgbClr val="000000"/>
                </a:solidFill>
                <a:latin typeface="Arial"/>
                <a:cs typeface="Arial" charset="0"/>
              </a:rPr>
              <a:t>Observed</a:t>
            </a:r>
          </a:p>
        </p:txBody>
      </p:sp>
    </p:spTree>
    <p:extLst>
      <p:ext uri="{BB962C8B-B14F-4D97-AF65-F5344CB8AC3E}">
        <p14:creationId xmlns:p14="http://schemas.microsoft.com/office/powerpoint/2010/main" val="4097191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Informing the Assessment Process</a:t>
            </a:r>
          </a:p>
        </p:txBody>
      </p:sp>
      <p:sp>
        <p:nvSpPr>
          <p:cNvPr id="3" name="Content Placeholder 2"/>
          <p:cNvSpPr>
            <a:spLocks noGrp="1"/>
          </p:cNvSpPr>
          <p:nvPr>
            <p:ph idx="1"/>
          </p:nvPr>
        </p:nvSpPr>
        <p:spPr>
          <a:xfrm>
            <a:off x="628650" y="1051561"/>
            <a:ext cx="7886700" cy="2606039"/>
          </a:xfrm>
        </p:spPr>
        <p:txBody>
          <a:bodyPr>
            <a:normAutofit fontScale="77500" lnSpcReduction="20000"/>
          </a:bodyPr>
          <a:lstStyle/>
          <a:p>
            <a:pPr>
              <a:defRPr/>
            </a:pPr>
            <a:r>
              <a:rPr lang="en-US" dirty="0"/>
              <a:t>The MRLWG provides tools within the </a:t>
            </a:r>
            <a:r>
              <a:rPr lang="en-US" dirty="0" err="1"/>
              <a:t>BoK</a:t>
            </a:r>
            <a:r>
              <a:rPr lang="en-US" dirty="0"/>
              <a:t> to support MRL activities</a:t>
            </a:r>
          </a:p>
          <a:p>
            <a:pPr lvl="1">
              <a:defRPr/>
            </a:pPr>
            <a:r>
              <a:rPr lang="en-US" dirty="0">
                <a:solidFill>
                  <a:srgbClr val="002060"/>
                </a:solidFill>
              </a:rPr>
              <a:t>DoD MRL </a:t>
            </a:r>
            <a:r>
              <a:rPr lang="en-US" dirty="0" err="1">
                <a:solidFill>
                  <a:srgbClr val="002060"/>
                </a:solidFill>
              </a:rPr>
              <a:t>Deskbook</a:t>
            </a:r>
            <a:endParaRPr lang="en-US" dirty="0">
              <a:solidFill>
                <a:srgbClr val="002060"/>
              </a:solidFill>
            </a:endParaRPr>
          </a:p>
          <a:p>
            <a:pPr lvl="1">
              <a:defRPr/>
            </a:pPr>
            <a:r>
              <a:rPr lang="en-US" dirty="0">
                <a:solidFill>
                  <a:srgbClr val="002060"/>
                </a:solidFill>
              </a:rPr>
              <a:t>MRL User’s Guide </a:t>
            </a:r>
            <a:r>
              <a:rPr lang="en-US" dirty="0"/>
              <a:t>(NOTE:  macro-enabled MS Excel workbook)</a:t>
            </a:r>
          </a:p>
          <a:p>
            <a:pPr lvl="1">
              <a:defRPr/>
            </a:pPr>
            <a:r>
              <a:rPr lang="en-US" dirty="0">
                <a:solidFill>
                  <a:srgbClr val="002060"/>
                </a:solidFill>
              </a:rPr>
              <a:t>MRL Questionnaire.xlsx </a:t>
            </a:r>
            <a:r>
              <a:rPr lang="en-US" dirty="0"/>
              <a:t>(included within the MRL User’s Guide file)</a:t>
            </a:r>
            <a:endParaRPr lang="en-US" dirty="0">
              <a:solidFill>
                <a:schemeClr val="accent6"/>
              </a:solidFill>
            </a:endParaRPr>
          </a:p>
          <a:p>
            <a:pPr lvl="1">
              <a:defRPr/>
            </a:pPr>
            <a:r>
              <a:rPr lang="en-US" dirty="0">
                <a:solidFill>
                  <a:srgbClr val="002060"/>
                </a:solidFill>
              </a:rPr>
              <a:t>MRL Criteria Matrix </a:t>
            </a:r>
            <a:r>
              <a:rPr lang="en-US" dirty="0"/>
              <a:t>(included within the MRL User’s Guide file) or by separate download </a:t>
            </a:r>
          </a:p>
          <a:p>
            <a:pPr>
              <a:buFont typeface="Wingdings" pitchFamily="2" charset="2"/>
              <a:buNone/>
              <a:defRPr/>
            </a:pPr>
            <a:r>
              <a:rPr lang="en-US" dirty="0">
                <a:solidFill>
                  <a:schemeClr val="accent6"/>
                </a:solidFill>
              </a:rPr>
              <a:t>		</a:t>
            </a:r>
          </a:p>
          <a:p>
            <a:pPr>
              <a:buFont typeface="Wingdings" pitchFamily="2" charset="2"/>
              <a:buNone/>
              <a:defRPr/>
            </a:pPr>
            <a:r>
              <a:rPr lang="en-US" dirty="0">
                <a:solidFill>
                  <a:schemeClr val="accent6"/>
                </a:solidFill>
              </a:rPr>
              <a:t>		</a:t>
            </a:r>
            <a:r>
              <a:rPr lang="en-US" dirty="0">
                <a:solidFill>
                  <a:srgbClr val="0000FF"/>
                </a:solidFill>
              </a:rPr>
              <a:t>http://www.dodmrl.org </a:t>
            </a:r>
            <a:r>
              <a:rPr lang="en-US" dirty="0"/>
              <a:t>or </a:t>
            </a:r>
            <a:r>
              <a:rPr lang="en-US" dirty="0">
                <a:solidFill>
                  <a:srgbClr val="0000FF"/>
                </a:solidFill>
              </a:rPr>
              <a:t>http://www.dodmrl.com</a:t>
            </a:r>
          </a:p>
          <a:p>
            <a:pPr marL="0" indent="0">
              <a:buNone/>
            </a:pPr>
            <a:endParaRPr lang="en-US" dirty="0"/>
          </a:p>
        </p:txBody>
      </p:sp>
      <p:sp>
        <p:nvSpPr>
          <p:cNvPr id="6" name="Footer Placeholder 2"/>
          <p:cNvSpPr>
            <a:spLocks noGrp="1"/>
          </p:cNvSpPr>
          <p:nvPr>
            <p:ph type="ftr" sz="quarter" idx="11"/>
          </p:nvPr>
        </p:nvSpPr>
        <p:spPr>
          <a:xfrm>
            <a:off x="3028950" y="6467912"/>
            <a:ext cx="3086100" cy="253564"/>
          </a:xfrm>
          <a:prstGeom prst="rect">
            <a:avLst/>
          </a:prstGeom>
        </p:spPr>
        <p:txBody>
          <a:bodyPr vert="horz" lIns="91440" tIns="45720" rIns="91440" bIns="45720" rtlCol="0" anchor="ctr"/>
          <a:lstStyle>
            <a:defPPr>
              <a:defRPr lang="en-US"/>
            </a:defPPr>
            <a:lvl1pPr marL="0" algn="ctr" defTabSz="457200" rtl="0" eaLnBrk="1" latinLnBrk="0" hangingPunct="1">
              <a:defRPr sz="1400" kern="1200">
                <a:solidFill>
                  <a:srgbClr val="002060"/>
                </a:solidFill>
                <a:latin typeface="Franklin Gothic Medium" panose="020B06030201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endParaRPr lang="en-US" dirty="0"/>
          </a:p>
        </p:txBody>
      </p:sp>
      <p:pic>
        <p:nvPicPr>
          <p:cNvPr id="4" name="Picture 3">
            <a:extLst>
              <a:ext uri="{FF2B5EF4-FFF2-40B4-BE49-F238E27FC236}">
                <a16:creationId xmlns:a16="http://schemas.microsoft.com/office/drawing/2014/main" id="{7077D6F9-2713-67C0-1991-CE221C7C693D}"/>
              </a:ext>
            </a:extLst>
          </p:cNvPr>
          <p:cNvPicPr>
            <a:picLocks noChangeAspect="1"/>
          </p:cNvPicPr>
          <p:nvPr/>
        </p:nvPicPr>
        <p:blipFill>
          <a:blip r:embed="rId3"/>
          <a:stretch>
            <a:fillRect/>
          </a:stretch>
        </p:blipFill>
        <p:spPr>
          <a:xfrm>
            <a:off x="6733250" y="3785073"/>
            <a:ext cx="2014413" cy="2606039"/>
          </a:xfrm>
          <a:prstGeom prst="rect">
            <a:avLst/>
          </a:prstGeom>
          <a:ln w="19050">
            <a:solidFill>
              <a:schemeClr val="tx1"/>
            </a:solidFill>
          </a:ln>
        </p:spPr>
      </p:pic>
      <p:pic>
        <p:nvPicPr>
          <p:cNvPr id="7" name="Picture 6">
            <a:extLst>
              <a:ext uri="{FF2B5EF4-FFF2-40B4-BE49-F238E27FC236}">
                <a16:creationId xmlns:a16="http://schemas.microsoft.com/office/drawing/2014/main" id="{109536A4-3D7D-214B-79DC-B23ECAF6902D}"/>
              </a:ext>
            </a:extLst>
          </p:cNvPr>
          <p:cNvPicPr>
            <a:picLocks noChangeAspect="1"/>
          </p:cNvPicPr>
          <p:nvPr/>
        </p:nvPicPr>
        <p:blipFill rotWithShape="1">
          <a:blip r:embed="rId4"/>
          <a:srcRect b="17318"/>
          <a:stretch/>
        </p:blipFill>
        <p:spPr>
          <a:xfrm>
            <a:off x="211957" y="3785073"/>
            <a:ext cx="6319786" cy="2527546"/>
          </a:xfrm>
          <a:prstGeom prst="rect">
            <a:avLst/>
          </a:prstGeom>
          <a:ln w="19050">
            <a:solidFill>
              <a:schemeClr val="tx1"/>
            </a:solidFill>
          </a:ln>
        </p:spPr>
      </p:pic>
      <p:pic>
        <p:nvPicPr>
          <p:cNvPr id="8" name="Picture 7">
            <a:extLst>
              <a:ext uri="{FF2B5EF4-FFF2-40B4-BE49-F238E27FC236}">
                <a16:creationId xmlns:a16="http://schemas.microsoft.com/office/drawing/2014/main" id="{04D55DC9-09EC-2D5D-3F58-90070353E5D4}"/>
              </a:ext>
            </a:extLst>
          </p:cNvPr>
          <p:cNvPicPr>
            <a:picLocks noChangeAspect="1"/>
          </p:cNvPicPr>
          <p:nvPr/>
        </p:nvPicPr>
        <p:blipFill>
          <a:blip r:embed="rId5"/>
          <a:stretch>
            <a:fillRect/>
          </a:stretch>
        </p:blipFill>
        <p:spPr>
          <a:xfrm>
            <a:off x="3794947" y="4597052"/>
            <a:ext cx="2837550" cy="2124424"/>
          </a:xfrm>
          <a:prstGeom prst="rect">
            <a:avLst/>
          </a:prstGeom>
          <a:ln w="19050">
            <a:solidFill>
              <a:schemeClr val="tx1"/>
            </a:solidFill>
          </a:ln>
        </p:spPr>
      </p:pic>
    </p:spTree>
    <p:extLst>
      <p:ext uri="{BB962C8B-B14F-4D97-AF65-F5344CB8AC3E}">
        <p14:creationId xmlns:p14="http://schemas.microsoft.com/office/powerpoint/2010/main" val="3110514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MRL Assessment Conceptual View</a:t>
            </a:r>
          </a:p>
        </p:txBody>
      </p:sp>
      <p:grpSp>
        <p:nvGrpSpPr>
          <p:cNvPr id="4" name="Group 47"/>
          <p:cNvGrpSpPr>
            <a:grpSpLocks noGrp="1"/>
          </p:cNvGrpSpPr>
          <p:nvPr/>
        </p:nvGrpSpPr>
        <p:grpSpPr bwMode="auto">
          <a:xfrm>
            <a:off x="658798" y="1134531"/>
            <a:ext cx="8101027" cy="4819652"/>
            <a:chOff x="593884" y="1521624"/>
            <a:chExt cx="6451139" cy="2606666"/>
          </a:xfrm>
        </p:grpSpPr>
        <p:sp>
          <p:nvSpPr>
            <p:cNvPr id="5" name="Flowchart: Terminator 4"/>
            <p:cNvSpPr/>
            <p:nvPr/>
          </p:nvSpPr>
          <p:spPr>
            <a:xfrm>
              <a:off x="5813948" y="3788408"/>
              <a:ext cx="1231075" cy="339882"/>
            </a:xfrm>
            <a:prstGeom prst="flowChartTerminator">
              <a:avLst/>
            </a:prstGeom>
            <a:solidFill>
              <a:schemeClr val="accent5">
                <a:lumMod val="75000"/>
              </a:schemeClr>
            </a:solidFill>
            <a:ln w="127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40" tIns="0" rIns="91440" bIns="0" anchor="ctr"/>
            <a:lstStyle/>
            <a:p>
              <a:pPr algn="ctr">
                <a:defRPr/>
              </a:pPr>
              <a:r>
                <a:rPr lang="en-US" sz="1400" b="1" dirty="0">
                  <a:solidFill>
                    <a:srgbClr val="000000"/>
                  </a:solidFill>
                </a:rPr>
                <a:t>Monitor &amp; Follow-Up</a:t>
              </a:r>
            </a:p>
          </p:txBody>
        </p:sp>
        <p:sp>
          <p:nvSpPr>
            <p:cNvPr id="31" name="Rectangle 30"/>
            <p:cNvSpPr/>
            <p:nvPr/>
          </p:nvSpPr>
          <p:spPr bwMode="auto">
            <a:xfrm>
              <a:off x="595165" y="1521624"/>
              <a:ext cx="1237888" cy="494545"/>
            </a:xfrm>
            <a:prstGeom prst="rect">
              <a:avLst/>
            </a:prstGeom>
            <a:solidFill>
              <a:schemeClr val="bg2">
                <a:lumMod val="60000"/>
                <a:lumOff val="40000"/>
              </a:schemeClr>
            </a:solidFill>
            <a:ln w="127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400" b="1" dirty="0">
                  <a:solidFill>
                    <a:schemeClr val="tx1"/>
                  </a:solidFill>
                  <a:latin typeface="Arial" panose="020B0604020202020204" pitchFamily="34" charset="0"/>
                  <a:cs typeface="Arial" panose="020B0604020202020204" pitchFamily="34" charset="0"/>
                </a:rPr>
                <a:t>Identify Product or Processes (WBS, etc.)</a:t>
              </a:r>
            </a:p>
          </p:txBody>
        </p:sp>
        <p:sp>
          <p:nvSpPr>
            <p:cNvPr id="7" name="Rectangle 6"/>
            <p:cNvSpPr/>
            <p:nvPr/>
          </p:nvSpPr>
          <p:spPr>
            <a:xfrm>
              <a:off x="593884" y="3534441"/>
              <a:ext cx="1237888" cy="544000"/>
            </a:xfrm>
            <a:prstGeom prst="rect">
              <a:avLst/>
            </a:prstGeom>
            <a:solidFill>
              <a:srgbClr val="FFC000"/>
            </a:solidFill>
            <a:ln w="127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en-US" sz="1400" b="1" dirty="0">
                  <a:solidFill>
                    <a:srgbClr val="000000"/>
                  </a:solidFill>
                  <a:latin typeface="Arial" panose="020B0604020202020204" pitchFamily="34" charset="0"/>
                  <a:cs typeface="Arial" panose="020B0604020202020204" pitchFamily="34" charset="0"/>
                </a:rPr>
                <a:t>Determine </a:t>
              </a:r>
            </a:p>
            <a:p>
              <a:pPr algn="ctr">
                <a:defRPr/>
              </a:pPr>
              <a:r>
                <a:rPr lang="en-US" altLang="en-US" sz="1400" b="1" dirty="0">
                  <a:solidFill>
                    <a:srgbClr val="000000"/>
                  </a:solidFill>
                  <a:latin typeface="Arial" panose="020B0604020202020204" pitchFamily="34" charset="0"/>
                  <a:cs typeface="Arial" panose="020B0604020202020204" pitchFamily="34" charset="0"/>
                </a:rPr>
                <a:t>MRL Criteria</a:t>
              </a:r>
            </a:p>
          </p:txBody>
        </p:sp>
        <p:sp>
          <p:nvSpPr>
            <p:cNvPr id="29" name="Rectangle 28"/>
            <p:cNvSpPr/>
            <p:nvPr/>
          </p:nvSpPr>
          <p:spPr bwMode="auto">
            <a:xfrm>
              <a:off x="593884" y="2871315"/>
              <a:ext cx="1237888" cy="544000"/>
            </a:xfrm>
            <a:prstGeom prst="rect">
              <a:avLst/>
            </a:prstGeom>
            <a:solidFill>
              <a:srgbClr val="FFC000"/>
            </a:solidFill>
            <a:ln w="127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en-US" sz="1400" b="1" dirty="0">
                  <a:solidFill>
                    <a:srgbClr val="000000"/>
                  </a:solidFill>
                  <a:latin typeface="Arial" panose="020B0604020202020204" pitchFamily="34" charset="0"/>
                  <a:cs typeface="Arial" panose="020B0604020202020204" pitchFamily="34" charset="0"/>
                </a:rPr>
                <a:t>Identify </a:t>
              </a:r>
            </a:p>
            <a:p>
              <a:pPr algn="ctr"/>
              <a:r>
                <a:rPr lang="en-US" altLang="en-US" sz="1400" b="1" dirty="0">
                  <a:solidFill>
                    <a:srgbClr val="000000"/>
                  </a:solidFill>
                  <a:latin typeface="Arial" panose="020B0604020202020204" pitchFamily="34" charset="0"/>
                  <a:cs typeface="Arial" panose="020B0604020202020204" pitchFamily="34" charset="0"/>
                </a:rPr>
                <a:t>Program </a:t>
              </a:r>
            </a:p>
            <a:p>
              <a:pPr algn="ctr"/>
              <a:r>
                <a:rPr lang="en-US" altLang="en-US" sz="1400" b="1" dirty="0">
                  <a:solidFill>
                    <a:srgbClr val="000000"/>
                  </a:solidFill>
                  <a:latin typeface="Arial" panose="020B0604020202020204" pitchFamily="34" charset="0"/>
                  <a:cs typeface="Arial" panose="020B0604020202020204" pitchFamily="34" charset="0"/>
                </a:rPr>
                <a:t>Phase</a:t>
              </a:r>
            </a:p>
          </p:txBody>
        </p:sp>
        <p:sp>
          <p:nvSpPr>
            <p:cNvPr id="27" name="Rectangle 26"/>
            <p:cNvSpPr/>
            <p:nvPr/>
          </p:nvSpPr>
          <p:spPr bwMode="auto">
            <a:xfrm>
              <a:off x="597955" y="2208189"/>
              <a:ext cx="1237888" cy="544000"/>
            </a:xfrm>
            <a:prstGeom prst="rect">
              <a:avLst/>
            </a:prstGeom>
            <a:solidFill>
              <a:srgbClr val="FFC000"/>
            </a:solidFill>
            <a:ln w="127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en-US" sz="1400" b="1" dirty="0">
                  <a:solidFill>
                    <a:srgbClr val="000000"/>
                  </a:solidFill>
                  <a:latin typeface="Arial" panose="020B0604020202020204" pitchFamily="34" charset="0"/>
                  <a:cs typeface="Arial" panose="020B0604020202020204" pitchFamily="34" charset="0"/>
                </a:rPr>
                <a:t>Identify Items to be Assessed </a:t>
              </a:r>
            </a:p>
            <a:p>
              <a:pPr algn="ctr"/>
              <a:r>
                <a:rPr lang="en-US" altLang="en-US" sz="1400" b="1" dirty="0">
                  <a:solidFill>
                    <a:srgbClr val="000000"/>
                  </a:solidFill>
                  <a:latin typeface="Arial" panose="020B0604020202020204" pitchFamily="34" charset="0"/>
                  <a:cs typeface="Arial" panose="020B0604020202020204" pitchFamily="34" charset="0"/>
                </a:rPr>
                <a:t>(CTE, WBS or</a:t>
              </a:r>
            </a:p>
            <a:p>
              <a:pPr algn="ctr"/>
              <a:r>
                <a:rPr lang="en-US" altLang="en-US" sz="1400" b="1" dirty="0">
                  <a:solidFill>
                    <a:srgbClr val="000000"/>
                  </a:solidFill>
                  <a:latin typeface="Arial" panose="020B0604020202020204" pitchFamily="34" charset="0"/>
                  <a:cs typeface="Arial" panose="020B0604020202020204" pitchFamily="34" charset="0"/>
                </a:rPr>
                <a:t>Filter Questions)</a:t>
              </a:r>
            </a:p>
          </p:txBody>
        </p:sp>
        <p:sp>
          <p:nvSpPr>
            <p:cNvPr id="12" name="Rectangle 11"/>
            <p:cNvSpPr/>
            <p:nvPr/>
          </p:nvSpPr>
          <p:spPr>
            <a:xfrm>
              <a:off x="3559471" y="3566468"/>
              <a:ext cx="1152517" cy="239973"/>
            </a:xfrm>
            <a:prstGeom prst="rect">
              <a:avLst/>
            </a:prstGeom>
            <a:solidFill>
              <a:schemeClr val="accent6">
                <a:lumMod val="40000"/>
                <a:lumOff val="60000"/>
              </a:schemeClr>
            </a:solidFill>
            <a:ln w="127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1400" b="1" dirty="0">
                  <a:solidFill>
                    <a:srgbClr val="000000"/>
                  </a:solidFill>
                  <a:latin typeface="Arial" panose="020B0604020202020204" pitchFamily="34" charset="0"/>
                  <a:cs typeface="Arial" panose="020B0604020202020204" pitchFamily="34" charset="0"/>
                </a:rPr>
                <a:t>Assess Risk</a:t>
              </a:r>
            </a:p>
          </p:txBody>
        </p:sp>
        <p:sp>
          <p:nvSpPr>
            <p:cNvPr id="23" name="Flowchart: Document 22"/>
            <p:cNvSpPr/>
            <p:nvPr/>
          </p:nvSpPr>
          <p:spPr bwMode="auto">
            <a:xfrm>
              <a:off x="5024543" y="2611064"/>
              <a:ext cx="1115964" cy="1016779"/>
            </a:xfrm>
            <a:prstGeom prst="flowChartDocument">
              <a:avLst/>
            </a:prstGeom>
            <a:solidFill>
              <a:schemeClr val="accent1">
                <a:lumMod val="40000"/>
                <a:lumOff val="60000"/>
              </a:schemeClr>
            </a:solidFill>
            <a:ln w="127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en-US" sz="1400" b="1" dirty="0">
                  <a:solidFill>
                    <a:srgbClr val="000000"/>
                  </a:solidFill>
                  <a:latin typeface="Arial" panose="020B0604020202020204" pitchFamily="34" charset="0"/>
                  <a:cs typeface="Arial" panose="020B0604020202020204" pitchFamily="34" charset="0"/>
                </a:rPr>
                <a:t>Develop </a:t>
              </a:r>
            </a:p>
            <a:p>
              <a:pPr algn="ctr"/>
              <a:r>
                <a:rPr lang="en-US" altLang="en-US" sz="1400" b="1" dirty="0">
                  <a:solidFill>
                    <a:srgbClr val="000000"/>
                  </a:solidFill>
                  <a:latin typeface="Arial" panose="020B0604020202020204" pitchFamily="34" charset="0"/>
                  <a:cs typeface="Arial" panose="020B0604020202020204" pitchFamily="34" charset="0"/>
                </a:rPr>
                <a:t>Risk </a:t>
              </a:r>
            </a:p>
            <a:p>
              <a:pPr algn="ctr"/>
              <a:r>
                <a:rPr lang="en-US" altLang="en-US" sz="1400" b="1" dirty="0">
                  <a:solidFill>
                    <a:srgbClr val="000000"/>
                  </a:solidFill>
                  <a:latin typeface="Arial" panose="020B0604020202020204" pitchFamily="34" charset="0"/>
                  <a:cs typeface="Arial" panose="020B0604020202020204" pitchFamily="34" charset="0"/>
                </a:rPr>
                <a:t>Mitigation </a:t>
              </a:r>
            </a:p>
            <a:p>
              <a:pPr algn="ctr"/>
              <a:r>
                <a:rPr lang="en-US" altLang="en-US" sz="1400" b="1" dirty="0">
                  <a:solidFill>
                    <a:srgbClr val="000000"/>
                  </a:solidFill>
                  <a:latin typeface="Arial" panose="020B0604020202020204" pitchFamily="34" charset="0"/>
                  <a:cs typeface="Arial" panose="020B0604020202020204" pitchFamily="34" charset="0"/>
                </a:rPr>
                <a:t>Plan(s)</a:t>
              </a:r>
            </a:p>
            <a:p>
              <a:pPr algn="ctr"/>
              <a:r>
                <a:rPr lang="en-US" altLang="en-US" sz="1400" b="1" dirty="0">
                  <a:solidFill>
                    <a:srgbClr val="000000"/>
                  </a:solidFill>
                  <a:latin typeface="Arial" panose="020B0604020202020204" pitchFamily="34" charset="0"/>
                  <a:cs typeface="Arial" panose="020B0604020202020204" pitchFamily="34" charset="0"/>
                </a:rPr>
                <a:t>[Manufacturing</a:t>
              </a:r>
            </a:p>
            <a:p>
              <a:pPr algn="ctr"/>
              <a:r>
                <a:rPr lang="en-US" altLang="en-US" sz="1400" b="1" dirty="0">
                  <a:solidFill>
                    <a:srgbClr val="000000"/>
                  </a:solidFill>
                  <a:latin typeface="Arial" panose="020B0604020202020204" pitchFamily="34" charset="0"/>
                  <a:cs typeface="Arial" panose="020B0604020202020204" pitchFamily="34" charset="0"/>
                </a:rPr>
                <a:t>Maturation </a:t>
              </a:r>
            </a:p>
            <a:p>
              <a:pPr algn="ctr"/>
              <a:r>
                <a:rPr lang="en-US" altLang="en-US" sz="1400" b="1" dirty="0">
                  <a:solidFill>
                    <a:srgbClr val="000000"/>
                  </a:solidFill>
                  <a:latin typeface="Arial" panose="020B0604020202020204" pitchFamily="34" charset="0"/>
                  <a:cs typeface="Arial" panose="020B0604020202020204" pitchFamily="34" charset="0"/>
                </a:rPr>
                <a:t>Plan(s)]</a:t>
              </a:r>
            </a:p>
          </p:txBody>
        </p:sp>
        <p:cxnSp>
          <p:nvCxnSpPr>
            <p:cNvPr id="15" name="Straight Arrow Connector 14"/>
            <p:cNvCxnSpPr>
              <a:stCxn id="31" idx="2"/>
              <a:endCxn id="27" idx="0"/>
            </p:cNvCxnSpPr>
            <p:nvPr/>
          </p:nvCxnSpPr>
          <p:spPr>
            <a:xfrm>
              <a:off x="1214109" y="2016169"/>
              <a:ext cx="2790" cy="192020"/>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9" idx="1"/>
            </p:cNvCxnSpPr>
            <p:nvPr/>
          </p:nvCxnSpPr>
          <p:spPr>
            <a:xfrm>
              <a:off x="3253683" y="3137193"/>
              <a:ext cx="299510" cy="0"/>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3193" y="2752189"/>
              <a:ext cx="1165071" cy="791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Elbow Connector 19"/>
            <p:cNvCxnSpPr>
              <a:stCxn id="27" idx="3"/>
              <a:endCxn id="25" idx="1"/>
            </p:cNvCxnSpPr>
            <p:nvPr/>
          </p:nvCxnSpPr>
          <p:spPr>
            <a:xfrm>
              <a:off x="1835843" y="2480189"/>
              <a:ext cx="396480" cy="662508"/>
            </a:xfrm>
            <a:prstGeom prst="bentConnector3">
              <a:avLst>
                <a:gd name="adj1" fmla="val 50000"/>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7" idx="3"/>
            </p:cNvCxnSpPr>
            <p:nvPr/>
          </p:nvCxnSpPr>
          <p:spPr>
            <a:xfrm flipV="1">
              <a:off x="1831772" y="3142321"/>
              <a:ext cx="202311" cy="664120"/>
            </a:xfrm>
            <a:prstGeom prst="bentConnector2">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831772" y="3147316"/>
              <a:ext cx="281349"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bwMode="auto">
            <a:xfrm>
              <a:off x="2232323" y="2920755"/>
              <a:ext cx="1039520" cy="443883"/>
            </a:xfrm>
            <a:prstGeom prst="rect">
              <a:avLst/>
            </a:prstGeom>
            <a:solidFill>
              <a:srgbClr val="92D050"/>
            </a:solidFill>
            <a:ln w="127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en-US" sz="1400" b="1" dirty="0">
                  <a:solidFill>
                    <a:srgbClr val="000000"/>
                  </a:solidFill>
                  <a:latin typeface="Arial" panose="020B0604020202020204" pitchFamily="34" charset="0"/>
                  <a:cs typeface="Arial" panose="020B0604020202020204" pitchFamily="34" charset="0"/>
                </a:rPr>
                <a:t>Conduct  </a:t>
              </a:r>
            </a:p>
            <a:p>
              <a:pPr algn="ctr"/>
              <a:r>
                <a:rPr lang="en-US" altLang="en-US" sz="1400" b="1" dirty="0">
                  <a:solidFill>
                    <a:srgbClr val="000000"/>
                  </a:solidFill>
                  <a:latin typeface="Arial" panose="020B0604020202020204" pitchFamily="34" charset="0"/>
                  <a:cs typeface="Arial" panose="020B0604020202020204" pitchFamily="34" charset="0"/>
                </a:rPr>
                <a:t>Assessment</a:t>
              </a:r>
            </a:p>
          </p:txBody>
        </p:sp>
      </p:grpSp>
      <p:cxnSp>
        <p:nvCxnSpPr>
          <p:cNvPr id="45" name="Elbow Connector 44"/>
          <p:cNvCxnSpPr>
            <a:stCxn id="23" idx="3"/>
            <a:endCxn id="5" idx="0"/>
          </p:cNvCxnSpPr>
          <p:nvPr/>
        </p:nvCxnSpPr>
        <p:spPr bwMode="auto">
          <a:xfrm>
            <a:off x="7623977" y="4088873"/>
            <a:ext cx="362886" cy="1236878"/>
          </a:xfrm>
          <a:prstGeom prst="bentConnector2">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bwMode="auto">
          <a:xfrm>
            <a:off x="5837994" y="4121673"/>
            <a:ext cx="376110" cy="0"/>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3598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MRL Assessment Goal</a:t>
            </a:r>
          </a:p>
        </p:txBody>
      </p:sp>
      <p:sp>
        <p:nvSpPr>
          <p:cNvPr id="5" name="Content Placeholder 4"/>
          <p:cNvSpPr>
            <a:spLocks noGrp="1"/>
          </p:cNvSpPr>
          <p:nvPr>
            <p:ph idx="1"/>
          </p:nvPr>
        </p:nvSpPr>
        <p:spPr>
          <a:xfrm>
            <a:off x="628650" y="1199342"/>
            <a:ext cx="7886700" cy="5310231"/>
          </a:xfrm>
        </p:spPr>
        <p:txBody>
          <a:bodyPr/>
          <a:lstStyle/>
          <a:p>
            <a:r>
              <a:rPr lang="en-US" dirty="0"/>
              <a:t>Identify the </a:t>
            </a:r>
            <a:r>
              <a:rPr lang="en-US" i="1" u="sng" dirty="0">
                <a:solidFill>
                  <a:srgbClr val="002060"/>
                </a:solidFill>
              </a:rPr>
              <a:t>As-Is State</a:t>
            </a:r>
            <a:r>
              <a:rPr lang="en-US" dirty="0">
                <a:solidFill>
                  <a:srgbClr val="002060"/>
                </a:solidFill>
              </a:rPr>
              <a:t>: </a:t>
            </a:r>
            <a:r>
              <a:rPr lang="en-US" dirty="0"/>
              <a:t>defines the current level of manufacturing maturity</a:t>
            </a:r>
            <a:endParaRPr lang="en-US" dirty="0">
              <a:solidFill>
                <a:srgbClr val="002060"/>
              </a:solidFill>
            </a:endParaRPr>
          </a:p>
          <a:p>
            <a:pPr>
              <a:spcBef>
                <a:spcPts val="1200"/>
              </a:spcBef>
            </a:pPr>
            <a:r>
              <a:rPr lang="en-US" dirty="0"/>
              <a:t>Determine the </a:t>
            </a:r>
            <a:r>
              <a:rPr lang="en-US" i="1" u="sng" dirty="0">
                <a:solidFill>
                  <a:srgbClr val="002060"/>
                </a:solidFill>
              </a:rPr>
              <a:t>Should-Be State</a:t>
            </a:r>
            <a:r>
              <a:rPr lang="en-US" dirty="0">
                <a:solidFill>
                  <a:srgbClr val="002060"/>
                </a:solidFill>
              </a:rPr>
              <a:t> </a:t>
            </a:r>
            <a:r>
              <a:rPr lang="en-US" dirty="0"/>
              <a:t>(i.e., Target MRL)</a:t>
            </a:r>
          </a:p>
          <a:p>
            <a:pPr marL="738188" lvl="1" indent="-280988"/>
            <a:r>
              <a:rPr lang="en-US" dirty="0"/>
              <a:t>Identify gaps and maturity shortfalls (if any) and associated risk drivers</a:t>
            </a:r>
          </a:p>
          <a:p>
            <a:pPr marL="738188" lvl="1" indent="-280988"/>
            <a:r>
              <a:rPr lang="en-US" dirty="0"/>
              <a:t>Develop strategies to reach the </a:t>
            </a:r>
            <a:r>
              <a:rPr lang="en-US" i="1" u="sng" dirty="0">
                <a:solidFill>
                  <a:srgbClr val="002060"/>
                </a:solidFill>
              </a:rPr>
              <a:t>Should-Be State </a:t>
            </a:r>
          </a:p>
          <a:p>
            <a:pPr lvl="2"/>
            <a:r>
              <a:rPr lang="en-US" dirty="0"/>
              <a:t>Provides the basis for manufacturing maturation and risk management </a:t>
            </a:r>
          </a:p>
          <a:p>
            <a:pPr lvl="2"/>
            <a:r>
              <a:rPr lang="en-US" dirty="0"/>
              <a:t>Includes planning, identification, analysis, mitigation, implementation, and tracking</a:t>
            </a:r>
          </a:p>
          <a:p>
            <a:pPr lvl="1"/>
            <a:endParaRPr lang="en-US" dirty="0">
              <a:solidFill>
                <a:srgbClr val="002060"/>
              </a:solidFill>
            </a:endParaRPr>
          </a:p>
          <a:p>
            <a:endParaRPr lang="en-US" dirty="0"/>
          </a:p>
        </p:txBody>
      </p:sp>
    </p:spTree>
    <p:extLst>
      <p:ext uri="{BB962C8B-B14F-4D97-AF65-F5344CB8AC3E}">
        <p14:creationId xmlns:p14="http://schemas.microsoft.com/office/powerpoint/2010/main" val="3852080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Deployment of MRLs</a:t>
            </a:r>
          </a:p>
        </p:txBody>
      </p:sp>
      <p:sp>
        <p:nvSpPr>
          <p:cNvPr id="4" name="Content Placeholder 3"/>
          <p:cNvSpPr>
            <a:spLocks noGrp="1"/>
          </p:cNvSpPr>
          <p:nvPr>
            <p:ph idx="1"/>
          </p:nvPr>
        </p:nvSpPr>
        <p:spPr>
          <a:xfrm>
            <a:off x="554182" y="1051560"/>
            <a:ext cx="8183418" cy="4268585"/>
          </a:xfrm>
        </p:spPr>
        <p:txBody>
          <a:bodyPr>
            <a:normAutofit lnSpcReduction="10000"/>
          </a:bodyPr>
          <a:lstStyle/>
          <a:p>
            <a:pPr>
              <a:spcBef>
                <a:spcPts val="600"/>
              </a:spcBef>
            </a:pPr>
            <a:r>
              <a:rPr lang="en-US" dirty="0"/>
              <a:t>The MRL </a:t>
            </a:r>
            <a:r>
              <a:rPr lang="en-US" dirty="0" err="1"/>
              <a:t>Deskbook</a:t>
            </a:r>
            <a:r>
              <a:rPr lang="en-US" dirty="0"/>
              <a:t> methodology is recognized and used by both government and commercial industry </a:t>
            </a:r>
          </a:p>
          <a:p>
            <a:pPr>
              <a:spcBef>
                <a:spcPts val="600"/>
              </a:spcBef>
            </a:pPr>
            <a:r>
              <a:rPr lang="en-US" dirty="0"/>
              <a:t>SAE Industry Standard AS6500 (Manufacturing Management Program) contains MRLs as a requirement</a:t>
            </a:r>
          </a:p>
          <a:p>
            <a:pPr>
              <a:spcBef>
                <a:spcPts val="600"/>
              </a:spcBef>
            </a:pPr>
            <a:r>
              <a:rPr lang="en-US" dirty="0"/>
              <a:t>Some Service instructions require MRLs on acquisition contracts</a:t>
            </a:r>
          </a:p>
          <a:p>
            <a:pPr>
              <a:spcBef>
                <a:spcPts val="600"/>
              </a:spcBef>
            </a:pPr>
            <a:r>
              <a:rPr lang="en-US" dirty="0"/>
              <a:t>Congressional language in law requires MRLs on some specific acquisition programs</a:t>
            </a:r>
          </a:p>
          <a:p>
            <a:pPr>
              <a:spcBef>
                <a:spcPts val="600"/>
              </a:spcBef>
            </a:pPr>
            <a:r>
              <a:rPr lang="en-US" dirty="0"/>
              <a:t>GAO identifies the use of MRLs as a Best Practice</a:t>
            </a:r>
          </a:p>
        </p:txBody>
      </p:sp>
      <p:sp>
        <p:nvSpPr>
          <p:cNvPr id="5" name="Rectangle 4">
            <a:extLst>
              <a:ext uri="{FF2B5EF4-FFF2-40B4-BE49-F238E27FC236}">
                <a16:creationId xmlns:a16="http://schemas.microsoft.com/office/drawing/2014/main" id="{0905F64A-4F27-436E-B526-C26621520D48}"/>
              </a:ext>
            </a:extLst>
          </p:cNvPr>
          <p:cNvSpPr/>
          <p:nvPr/>
        </p:nvSpPr>
        <p:spPr>
          <a:xfrm>
            <a:off x="1445347" y="5620418"/>
            <a:ext cx="6626812" cy="914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FF00"/>
                </a:solidFill>
                <a:latin typeface="Franklin Gothic Medium" panose="020B0603020102020204" pitchFamily="34" charset="0"/>
              </a:rPr>
              <a:t>MRLs are a Best Practice across Defense and Commercial Industries </a:t>
            </a:r>
          </a:p>
        </p:txBody>
      </p:sp>
    </p:spTree>
    <p:extLst>
      <p:ext uri="{BB962C8B-B14F-4D97-AF65-F5344CB8AC3E}">
        <p14:creationId xmlns:p14="http://schemas.microsoft.com/office/powerpoint/2010/main" val="926679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Summary</a:t>
            </a:r>
          </a:p>
        </p:txBody>
      </p:sp>
      <p:sp>
        <p:nvSpPr>
          <p:cNvPr id="3" name="Content Placeholder 2"/>
          <p:cNvSpPr>
            <a:spLocks noGrp="1"/>
          </p:cNvSpPr>
          <p:nvPr>
            <p:ph idx="1"/>
          </p:nvPr>
        </p:nvSpPr>
        <p:spPr>
          <a:xfrm>
            <a:off x="314631" y="1075783"/>
            <a:ext cx="8653878" cy="4854753"/>
          </a:xfrm>
        </p:spPr>
        <p:txBody>
          <a:bodyPr>
            <a:normAutofit fontScale="92500" lnSpcReduction="10000"/>
          </a:bodyPr>
          <a:lstStyle/>
          <a:p>
            <a:pPr>
              <a:lnSpc>
                <a:spcPct val="100000"/>
              </a:lnSpc>
            </a:pPr>
            <a:r>
              <a:rPr lang="en-US" dirty="0"/>
              <a:t>Key manufacturing activities occur in every phase of the Product Life Cycle</a:t>
            </a:r>
            <a:endParaRPr lang="en-US" dirty="0">
              <a:solidFill>
                <a:schemeClr val="accent6"/>
              </a:solidFill>
            </a:endParaRPr>
          </a:p>
          <a:p>
            <a:pPr>
              <a:lnSpc>
                <a:spcPct val="100000"/>
              </a:lnSpc>
              <a:spcBef>
                <a:spcPts val="600"/>
              </a:spcBef>
            </a:pPr>
            <a:r>
              <a:rPr lang="en-US" dirty="0"/>
              <a:t>Products made by immature manufacturing processes generally:</a:t>
            </a:r>
          </a:p>
          <a:p>
            <a:pPr lvl="2">
              <a:lnSpc>
                <a:spcPct val="95000"/>
              </a:lnSpc>
              <a:spcBef>
                <a:spcPct val="10000"/>
              </a:spcBef>
            </a:pPr>
            <a:r>
              <a:rPr lang="en-US" sz="2200" b="1" dirty="0">
                <a:solidFill>
                  <a:srgbClr val="0000FF"/>
                </a:solidFill>
              </a:rPr>
              <a:t>Cost more</a:t>
            </a:r>
          </a:p>
          <a:p>
            <a:pPr lvl="2">
              <a:lnSpc>
                <a:spcPct val="95000"/>
              </a:lnSpc>
              <a:spcBef>
                <a:spcPct val="10000"/>
              </a:spcBef>
            </a:pPr>
            <a:r>
              <a:rPr lang="en-US" sz="2200" dirty="0"/>
              <a:t>Are prone to </a:t>
            </a:r>
            <a:r>
              <a:rPr lang="en-US" sz="2200" b="1" dirty="0">
                <a:solidFill>
                  <a:srgbClr val="0000FF"/>
                </a:solidFill>
              </a:rPr>
              <a:t>quality problems</a:t>
            </a:r>
          </a:p>
          <a:p>
            <a:pPr lvl="2">
              <a:lnSpc>
                <a:spcPct val="95000"/>
              </a:lnSpc>
              <a:spcBef>
                <a:spcPct val="10000"/>
              </a:spcBef>
            </a:pPr>
            <a:r>
              <a:rPr lang="en-US" sz="2200" dirty="0"/>
              <a:t>Experience </a:t>
            </a:r>
            <a:r>
              <a:rPr lang="en-US" sz="2200" b="1" dirty="0">
                <a:solidFill>
                  <a:srgbClr val="0000FF"/>
                </a:solidFill>
              </a:rPr>
              <a:t>schedule delays</a:t>
            </a:r>
            <a:r>
              <a:rPr lang="en-US" sz="2200" dirty="0">
                <a:solidFill>
                  <a:srgbClr val="0000FF"/>
                </a:solidFill>
              </a:rPr>
              <a:t> </a:t>
            </a:r>
          </a:p>
          <a:p>
            <a:pPr lvl="2">
              <a:lnSpc>
                <a:spcPct val="95000"/>
              </a:lnSpc>
              <a:spcBef>
                <a:spcPct val="10000"/>
              </a:spcBef>
            </a:pPr>
            <a:r>
              <a:rPr lang="en-US" sz="2200" b="1" dirty="0">
                <a:solidFill>
                  <a:srgbClr val="0000FF"/>
                </a:solidFill>
              </a:rPr>
              <a:t>May not perform</a:t>
            </a:r>
            <a:r>
              <a:rPr lang="en-US" sz="2200" dirty="0">
                <a:solidFill>
                  <a:srgbClr val="0000FF"/>
                </a:solidFill>
              </a:rPr>
              <a:t> </a:t>
            </a:r>
            <a:r>
              <a:rPr lang="en-US" sz="2200" dirty="0"/>
              <a:t>the same</a:t>
            </a:r>
          </a:p>
          <a:p>
            <a:pPr lvl="2">
              <a:lnSpc>
                <a:spcPct val="95000"/>
              </a:lnSpc>
              <a:spcBef>
                <a:spcPct val="10000"/>
              </a:spcBef>
            </a:pPr>
            <a:r>
              <a:rPr lang="en-US" sz="2200" dirty="0"/>
              <a:t>May be </a:t>
            </a:r>
            <a:r>
              <a:rPr lang="en-US" sz="2200" b="1" dirty="0">
                <a:solidFill>
                  <a:srgbClr val="0000FF"/>
                </a:solidFill>
              </a:rPr>
              <a:t>less reliable </a:t>
            </a:r>
            <a:r>
              <a:rPr lang="en-US" sz="2200" dirty="0"/>
              <a:t>in service</a:t>
            </a:r>
          </a:p>
          <a:p>
            <a:pPr>
              <a:spcBef>
                <a:spcPts val="600"/>
              </a:spcBef>
            </a:pPr>
            <a:r>
              <a:rPr lang="en-US" dirty="0"/>
              <a:t>We need to understand: </a:t>
            </a:r>
            <a:r>
              <a:rPr lang="en-US" b="1" dirty="0">
                <a:solidFill>
                  <a:srgbClr val="002060"/>
                </a:solidFill>
              </a:rPr>
              <a:t>Manufacturing Maturity </a:t>
            </a:r>
            <a:r>
              <a:rPr lang="en-US" dirty="0"/>
              <a:t>&amp; </a:t>
            </a:r>
            <a:r>
              <a:rPr lang="en-US" b="1" dirty="0">
                <a:solidFill>
                  <a:srgbClr val="002060"/>
                </a:solidFill>
              </a:rPr>
              <a:t>Manufacturing Risk </a:t>
            </a:r>
            <a:r>
              <a:rPr lang="en-US" dirty="0"/>
              <a:t>at the </a:t>
            </a:r>
            <a:r>
              <a:rPr lang="en-US" b="1" u="sng" dirty="0">
                <a:solidFill>
                  <a:srgbClr val="002060"/>
                </a:solidFill>
              </a:rPr>
              <a:t>contractor</a:t>
            </a:r>
            <a:r>
              <a:rPr lang="en-US" b="1" dirty="0"/>
              <a:t> </a:t>
            </a:r>
            <a:r>
              <a:rPr lang="en-US" dirty="0"/>
              <a:t>and in the </a:t>
            </a:r>
            <a:r>
              <a:rPr lang="en-US" b="1" u="sng" dirty="0">
                <a:solidFill>
                  <a:srgbClr val="002060"/>
                </a:solidFill>
              </a:rPr>
              <a:t>supply chain</a:t>
            </a:r>
            <a:endParaRPr lang="en-US" u="sng" dirty="0">
              <a:solidFill>
                <a:schemeClr val="accent6"/>
              </a:solidFill>
            </a:endParaRPr>
          </a:p>
        </p:txBody>
      </p:sp>
      <p:sp>
        <p:nvSpPr>
          <p:cNvPr id="4" name="Rectangle 3">
            <a:extLst>
              <a:ext uri="{FF2B5EF4-FFF2-40B4-BE49-F238E27FC236}">
                <a16:creationId xmlns:a16="http://schemas.microsoft.com/office/drawing/2014/main" id="{4C060DB1-415E-A840-690F-5564A321D7A6}"/>
              </a:ext>
            </a:extLst>
          </p:cNvPr>
          <p:cNvSpPr/>
          <p:nvPr/>
        </p:nvSpPr>
        <p:spPr>
          <a:xfrm>
            <a:off x="1258593" y="5791991"/>
            <a:ext cx="6626812" cy="74282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FF00"/>
                </a:solidFill>
                <a:latin typeface="Franklin Gothic Medium" panose="020B0603020102020204" pitchFamily="34" charset="0"/>
              </a:rPr>
              <a:t>For additional guidance, visit: dodmrl.org</a:t>
            </a:r>
          </a:p>
        </p:txBody>
      </p:sp>
    </p:spTree>
    <p:extLst>
      <p:ext uri="{BB962C8B-B14F-4D97-AF65-F5344CB8AC3E}">
        <p14:creationId xmlns:p14="http://schemas.microsoft.com/office/powerpoint/2010/main" val="244991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Back-up Charts</a:t>
            </a:r>
          </a:p>
        </p:txBody>
      </p:sp>
    </p:spTree>
    <p:extLst>
      <p:ext uri="{BB962C8B-B14F-4D97-AF65-F5344CB8AC3E}">
        <p14:creationId xmlns:p14="http://schemas.microsoft.com/office/powerpoint/2010/main" val="32448163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786B2F30C91BD4685D503394F3C026C" ma:contentTypeVersion="12" ma:contentTypeDescription="Create a new document." ma:contentTypeScope="" ma:versionID="51b1e24122ee1d559a54b63bcf40fba0">
  <xsd:schema xmlns:xsd="http://www.w3.org/2001/XMLSchema" xmlns:xs="http://www.w3.org/2001/XMLSchema" xmlns:p="http://schemas.microsoft.com/office/2006/metadata/properties" xmlns:ns1="http://schemas.microsoft.com/sharepoint/v3" xmlns:ns3="1a51b290-4ed3-418d-a3e9-08f4c216b012" xmlns:ns4="f45322ce-fc55-481b-b3a5-398bf9a646eb" targetNamespace="http://schemas.microsoft.com/office/2006/metadata/properties" ma:root="true" ma:fieldsID="b288052f0f68c773f565c6e0a14014e7" ns1:_="" ns3:_="" ns4:_="">
    <xsd:import namespace="http://schemas.microsoft.com/sharepoint/v3"/>
    <xsd:import namespace="1a51b290-4ed3-418d-a3e9-08f4c216b012"/>
    <xsd:import namespace="f45322ce-fc55-481b-b3a5-398bf9a646e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51b290-4ed3-418d-a3e9-08f4c216b01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5322ce-fc55-481b-b3a5-398bf9a646e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FBF362C6-C425-418B-89FC-C4A2A1F4FD91}">
  <ds:schemaRefs>
    <ds:schemaRef ds:uri="http://schemas.microsoft.com/sharepoint/v3/contenttype/forms"/>
  </ds:schemaRefs>
</ds:datastoreItem>
</file>

<file path=customXml/itemProps2.xml><?xml version="1.0" encoding="utf-8"?>
<ds:datastoreItem xmlns:ds="http://schemas.openxmlformats.org/officeDocument/2006/customXml" ds:itemID="{0EF12753-21F7-49DF-9340-3FCFFC997A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a51b290-4ed3-418d-a3e9-08f4c216b012"/>
    <ds:schemaRef ds:uri="f45322ce-fc55-481b-b3a5-398bf9a646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8FDBED9-D54B-4441-952A-FAEEA98D5EEF}">
  <ds:schemaRefs>
    <ds:schemaRef ds:uri="f45322ce-fc55-481b-b3a5-398bf9a646eb"/>
    <ds:schemaRef ds:uri="http://purl.org/dc/elements/1.1/"/>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1a51b290-4ed3-418d-a3e9-08f4c216b012"/>
    <ds:schemaRef ds:uri="http://purl.org/dc/dcmitype/"/>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3132</TotalTime>
  <Words>3047</Words>
  <Application>Microsoft Office PowerPoint</Application>
  <PresentationFormat>On-screen Show (4:3)</PresentationFormat>
  <Paragraphs>348</Paragraphs>
  <Slides>16</Slides>
  <Notes>16</Notes>
  <HiddenSlides>4</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Franklin Gothic Medium</vt:lpstr>
      <vt:lpstr>Times New Roman</vt:lpstr>
      <vt:lpstr>Verdana</vt:lpstr>
      <vt:lpstr>Wingdings</vt:lpstr>
      <vt:lpstr>Office Theme</vt:lpstr>
      <vt:lpstr>Manufacturing Readiness Level (MRLs)  &amp; MRL Assessments Executive Overview</vt:lpstr>
      <vt:lpstr>What are MRLs?</vt:lpstr>
      <vt:lpstr>MRL Relationships</vt:lpstr>
      <vt:lpstr>Informing the Assessment Process</vt:lpstr>
      <vt:lpstr>MRL Assessment Conceptual View</vt:lpstr>
      <vt:lpstr>MRL Assessment Goal</vt:lpstr>
      <vt:lpstr>The Deployment of MRLs</vt:lpstr>
      <vt:lpstr>Summary</vt:lpstr>
      <vt:lpstr>Back-up Charts</vt:lpstr>
      <vt:lpstr>9 MRL Evaluation “Threads”</vt:lpstr>
      <vt:lpstr>MRL Manufacturing Environment Definitions</vt:lpstr>
      <vt:lpstr>The Assessment Process </vt:lpstr>
      <vt:lpstr>Post-Assessment Activities </vt:lpstr>
      <vt:lpstr>MRL Body of Knowledge – Deskbook</vt:lpstr>
      <vt:lpstr>MRL Body of Knowledge – Criteria Matrix</vt:lpstr>
      <vt:lpstr>MRL BoK – User’s Guide</vt:lpstr>
    </vt:vector>
  </TitlesOfParts>
  <Company>U.S. Air Force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BURTON, BARRY J DR-03 USAF AFMC AFRL/RXME</dc:creator>
  <cp:lastModifiedBy>KARR, DAVID M CIV USAF AFMC AFLCMC/EZSM, Manufacturing and Quality</cp:lastModifiedBy>
  <cp:revision>82</cp:revision>
  <dcterms:created xsi:type="dcterms:W3CDTF">2021-11-29T19:19:37Z</dcterms:created>
  <dcterms:modified xsi:type="dcterms:W3CDTF">2023-02-14T15:19:08Z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0x0101008786B2F30C91BD4685D503394F3C026C</vt:lpwstr>
  </property>
</Properties>
</file>